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8" r:id="rId1"/>
  </p:sldMasterIdLst>
  <p:notesMasterIdLst>
    <p:notesMasterId r:id="rId70"/>
  </p:notesMasterIdLst>
  <p:handoutMasterIdLst>
    <p:handoutMasterId r:id="rId71"/>
  </p:handoutMasterIdLst>
  <p:sldIdLst>
    <p:sldId id="256" r:id="rId2"/>
    <p:sldId id="337" r:id="rId3"/>
    <p:sldId id="258" r:id="rId4"/>
    <p:sldId id="309" r:id="rId5"/>
    <p:sldId id="317" r:id="rId6"/>
    <p:sldId id="316" r:id="rId7"/>
    <p:sldId id="315" r:id="rId8"/>
    <p:sldId id="336" r:id="rId9"/>
    <p:sldId id="361" r:id="rId10"/>
    <p:sldId id="362" r:id="rId11"/>
    <p:sldId id="356" r:id="rId12"/>
    <p:sldId id="314" r:id="rId13"/>
    <p:sldId id="265" r:id="rId14"/>
    <p:sldId id="266" r:id="rId15"/>
    <p:sldId id="267" r:id="rId16"/>
    <p:sldId id="306" r:id="rId17"/>
    <p:sldId id="318" r:id="rId18"/>
    <p:sldId id="319" r:id="rId19"/>
    <p:sldId id="271" r:id="rId20"/>
    <p:sldId id="272" r:id="rId21"/>
    <p:sldId id="338" r:id="rId22"/>
    <p:sldId id="341" r:id="rId23"/>
    <p:sldId id="342" r:id="rId24"/>
    <p:sldId id="343" r:id="rId25"/>
    <p:sldId id="295" r:id="rId26"/>
    <p:sldId id="320" r:id="rId27"/>
    <p:sldId id="296" r:id="rId28"/>
    <p:sldId id="293" r:id="rId29"/>
    <p:sldId id="297" r:id="rId30"/>
    <p:sldId id="294" r:id="rId31"/>
    <p:sldId id="302" r:id="rId32"/>
    <p:sldId id="321" r:id="rId33"/>
    <p:sldId id="308" r:id="rId34"/>
    <p:sldId id="340" r:id="rId35"/>
    <p:sldId id="322" r:id="rId36"/>
    <p:sldId id="323" r:id="rId37"/>
    <p:sldId id="324" r:id="rId38"/>
    <p:sldId id="326" r:id="rId39"/>
    <p:sldId id="327" r:id="rId40"/>
    <p:sldId id="339" r:id="rId41"/>
    <p:sldId id="328" r:id="rId42"/>
    <p:sldId id="330" r:id="rId43"/>
    <p:sldId id="329" r:id="rId44"/>
    <p:sldId id="332" r:id="rId45"/>
    <p:sldId id="331" r:id="rId46"/>
    <p:sldId id="281" r:id="rId47"/>
    <p:sldId id="282" r:id="rId48"/>
    <p:sldId id="304" r:id="rId49"/>
    <p:sldId id="333" r:id="rId50"/>
    <p:sldId id="345" r:id="rId51"/>
    <p:sldId id="334" r:id="rId52"/>
    <p:sldId id="344" r:id="rId53"/>
    <p:sldId id="335" r:id="rId54"/>
    <p:sldId id="346" r:id="rId55"/>
    <p:sldId id="347" r:id="rId56"/>
    <p:sldId id="348" r:id="rId57"/>
    <p:sldId id="349" r:id="rId58"/>
    <p:sldId id="350" r:id="rId59"/>
    <p:sldId id="351" r:id="rId60"/>
    <p:sldId id="352" r:id="rId61"/>
    <p:sldId id="353" r:id="rId62"/>
    <p:sldId id="354" r:id="rId63"/>
    <p:sldId id="355" r:id="rId64"/>
    <p:sldId id="357" r:id="rId65"/>
    <p:sldId id="358" r:id="rId66"/>
    <p:sldId id="359" r:id="rId67"/>
    <p:sldId id="360" r:id="rId68"/>
    <p:sldId id="287" r:id="rId69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C6CA"/>
    <a:srgbClr val="61CFA2"/>
    <a:srgbClr val="E4603C"/>
    <a:srgbClr val="E56F1F"/>
    <a:srgbClr val="FF33CC"/>
    <a:srgbClr val="A07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3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B28EF1B-A140-D2CF-2FD4-3F5B70A2A5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D7A654-163C-52F5-0253-5AFD26C50D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475CE-3EA7-4D51-968C-FB186C64EDAA}" type="datetimeFigureOut">
              <a:rPr lang="fr-FR" smtClean="0"/>
              <a:t>07/05/2025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3AFB237-8C70-C5B0-12E2-404EBF405B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10FF24-B99B-C4B7-D1AF-B0A9DE2C23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E5A9B-F088-452F-A5E6-CA5EBB9980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9284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3DD1B-39D4-4093-9336-AB7E16971EB5}" type="datetimeFigureOut">
              <a:rPr lang="fr-FR" smtClean="0"/>
              <a:t>07/05/2025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57617-9F7E-4122-BFE0-C83303396F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994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rgbClr val="00206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rgbClr val="00B0F0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rgbClr val="00B0F0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6075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/>
          <a:lstStyle/>
          <a:p>
            <a:fld id="{2EF4BF48-1892-4B8C-9F0D-AF8B6C970204}" type="datetime1">
              <a:rPr lang="en-US" smtClean="0"/>
              <a:t>5/7/2025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105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/>
          <a:lstStyle/>
          <a:p>
            <a:fld id="{E88B3849-249A-4F4D-B966-11FE08DEE3DC}" type="datetime1">
              <a:rPr lang="en-US" smtClean="0"/>
              <a:t>5/7/2025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800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ad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21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rgbClr val="00206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206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324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422" y="685800"/>
            <a:ext cx="9601200" cy="148590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rgbClr val="002060"/>
                </a:solidFill>
              </a:defRPr>
            </a:lvl1pPr>
            <a:lvl2pPr>
              <a:defRPr baseline="0">
                <a:solidFill>
                  <a:srgbClr val="002060"/>
                </a:solidFill>
              </a:defRPr>
            </a:lvl2pPr>
            <a:lvl3pPr>
              <a:defRPr baseline="0">
                <a:solidFill>
                  <a:srgbClr val="002060"/>
                </a:solidFill>
              </a:defRPr>
            </a:lvl3pPr>
            <a:lvl4pPr>
              <a:defRPr baseline="0">
                <a:solidFill>
                  <a:srgbClr val="002060"/>
                </a:solidFill>
              </a:defRPr>
            </a:lvl4pPr>
            <a:lvl5pPr>
              <a:defRPr baseline="0">
                <a:solidFill>
                  <a:srgbClr val="002060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92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rgbClr val="002060"/>
                </a:solidFill>
              </a:defRPr>
            </a:lvl1pPr>
            <a:lvl2pPr>
              <a:defRPr baseline="0">
                <a:solidFill>
                  <a:srgbClr val="002060"/>
                </a:solidFill>
              </a:defRPr>
            </a:lvl2pPr>
            <a:lvl3pPr>
              <a:defRPr baseline="0">
                <a:solidFill>
                  <a:srgbClr val="002060"/>
                </a:solidFill>
              </a:defRPr>
            </a:lvl3pPr>
            <a:lvl4pPr>
              <a:defRPr baseline="0">
                <a:solidFill>
                  <a:srgbClr val="002060"/>
                </a:solidFill>
              </a:defRPr>
            </a:lvl4pPr>
            <a:lvl5pPr>
              <a:defRPr baseline="0">
                <a:solidFill>
                  <a:srgbClr val="002060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rgbClr val="002060"/>
                </a:solidFill>
              </a:defRPr>
            </a:lvl1pPr>
            <a:lvl2pPr>
              <a:defRPr baseline="0">
                <a:solidFill>
                  <a:srgbClr val="002060"/>
                </a:solidFill>
              </a:defRPr>
            </a:lvl2pPr>
            <a:lvl3pPr>
              <a:defRPr baseline="0">
                <a:solidFill>
                  <a:srgbClr val="002060"/>
                </a:solidFill>
              </a:defRPr>
            </a:lvl3pPr>
            <a:lvl4pPr>
              <a:defRPr baseline="0">
                <a:solidFill>
                  <a:srgbClr val="002060"/>
                </a:solidFill>
              </a:defRPr>
            </a:lvl4pPr>
            <a:lvl5pPr>
              <a:defRPr baseline="0">
                <a:solidFill>
                  <a:srgbClr val="002060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8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title="Background Shape">
            <a:extLst>
              <a:ext uri="{FF2B5EF4-FFF2-40B4-BE49-F238E27FC236}">
                <a16:creationId xmlns:a16="http://schemas.microsoft.com/office/drawing/2014/main" id="{5931BA29-CF00-F8C0-CA89-CADD9FC67B6A}"/>
              </a:ext>
            </a:extLst>
          </p:cNvPr>
          <p:cNvSpPr/>
          <p:nvPr userDrawn="1"/>
        </p:nvSpPr>
        <p:spPr>
          <a:xfrm>
            <a:off x="1303234" y="0"/>
            <a:ext cx="10888766" cy="217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/>
          <a:lstStyle/>
          <a:p>
            <a:fld id="{CDF70CB7-56C6-4B5C-AD78-36F531B138C5}" type="datetime1">
              <a:rPr lang="en-US" smtClean="0"/>
              <a:t>5/7/2025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446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/>
          <a:lstStyle/>
          <a:p>
            <a:fld id="{E78F9387-FDC8-46C1-9FD9-9D9879A0A360}" type="datetime1">
              <a:rPr lang="en-US" smtClean="0"/>
              <a:t>5/7/2025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91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  <a:solidFill>
            <a:schemeClr val="bg1"/>
          </a:solidFill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716E37-8E52-4C0B-96D7-11F8B0144CFB}" type="datetime1">
              <a:rPr lang="en-US" smtClean="0"/>
              <a:t>5/7/2025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9311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D6236BA-E924-4C16-8C6D-59E15E36E6B1}" type="datetime1">
              <a:rPr lang="en-US" smtClean="0"/>
              <a:t>5/7/2025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68668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762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hf sldNum="0" hd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rgbClr val="002060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rgbClr val="002060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rgbClr val="002060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rgbClr val="002060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rgbClr val="002060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sv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E18E55B-6229-2017-F2D2-15728D482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776" y="1974965"/>
            <a:ext cx="8417859" cy="1359669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D9F8633C-1474-BB08-6291-401257AAD2D4}"/>
              </a:ext>
            </a:extLst>
          </p:cNvPr>
          <p:cNvSpPr txBox="1">
            <a:spLocks/>
          </p:cNvSpPr>
          <p:nvPr/>
        </p:nvSpPr>
        <p:spPr>
          <a:xfrm>
            <a:off x="1874656" y="3998344"/>
            <a:ext cx="5052355" cy="116025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4400" b="1" dirty="0">
                <a:solidFill>
                  <a:srgbClr val="0070C0"/>
                </a:solidFill>
              </a:rPr>
              <a:t>GUIDE D’UTILISATION</a:t>
            </a:r>
          </a:p>
        </p:txBody>
      </p:sp>
    </p:spTree>
    <p:extLst>
      <p:ext uri="{BB962C8B-B14F-4D97-AF65-F5344CB8AC3E}">
        <p14:creationId xmlns:p14="http://schemas.microsoft.com/office/powerpoint/2010/main" val="3107917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570D90-660A-B731-B983-72543325B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24D7E46-7A03-0364-22CC-B811F4E66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94" y="1447101"/>
            <a:ext cx="10985537" cy="32881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B4B189-F8FB-6861-709D-391CB854A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EBA4E72-24D5-1067-29A9-C6BD068DA281}"/>
              </a:ext>
            </a:extLst>
          </p:cNvPr>
          <p:cNvSpPr/>
          <p:nvPr/>
        </p:nvSpPr>
        <p:spPr>
          <a:xfrm>
            <a:off x="1846461" y="2606825"/>
            <a:ext cx="308517" cy="275182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3FE9864-9271-690C-A939-A1AEDA53853F}"/>
              </a:ext>
            </a:extLst>
          </p:cNvPr>
          <p:cNvSpPr txBox="1">
            <a:spLocks/>
          </p:cNvSpPr>
          <p:nvPr/>
        </p:nvSpPr>
        <p:spPr>
          <a:xfrm>
            <a:off x="819507" y="369853"/>
            <a:ext cx="8534401" cy="7152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>
                <a:solidFill>
                  <a:srgbClr val="0070C0"/>
                </a:solidFill>
              </a:rPr>
              <a:t>MODE NUMÉRO MASQUÉ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D625D4E-4C1E-0492-4D9A-940217F37A81}"/>
              </a:ext>
            </a:extLst>
          </p:cNvPr>
          <p:cNvSpPr txBox="1"/>
          <p:nvPr/>
        </p:nvSpPr>
        <p:spPr>
          <a:xfrm>
            <a:off x="1846461" y="5338109"/>
            <a:ext cx="3430913" cy="523220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70C0"/>
                </a:solidFill>
              </a:rPr>
              <a:t>Masquez vos numéros pour appeler avec un numéro caché  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3ECFF56-5950-269E-6367-3754E546CBE4}"/>
              </a:ext>
            </a:extLst>
          </p:cNvPr>
          <p:cNvCxnSpPr>
            <a:cxnSpLocks/>
          </p:cNvCxnSpPr>
          <p:nvPr/>
        </p:nvCxnSpPr>
        <p:spPr>
          <a:xfrm>
            <a:off x="1994881" y="2882007"/>
            <a:ext cx="1268436" cy="2386279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578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B47AD-C45A-340D-17D4-C1F2879D2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E6FF716-E5FA-8DF0-1C7F-52AAFE18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26" y="1409362"/>
            <a:ext cx="6485132" cy="2310864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A4B92A0C-5E77-6D1A-F4A3-DE8EB06E8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CONFIGURATION DU STATUT</a:t>
            </a: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59E31015-A928-228E-53C9-CD4EFBB1E06A}"/>
              </a:ext>
            </a:extLst>
          </p:cNvPr>
          <p:cNvSpPr txBox="1">
            <a:spLocks/>
          </p:cNvSpPr>
          <p:nvPr/>
        </p:nvSpPr>
        <p:spPr>
          <a:xfrm>
            <a:off x="839788" y="3968403"/>
            <a:ext cx="2479589" cy="6636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600" dirty="0" err="1">
                <a:solidFill>
                  <a:srgbClr val="0070C0"/>
                </a:solidFill>
                <a:latin typeface="+mj-lt"/>
              </a:rPr>
              <a:t>Cliquez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sur “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configurer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>
                <a:solidFill>
                  <a:srgbClr val="0070C0"/>
                </a:solidFill>
                <a:latin typeface="+mj-lt"/>
              </a:rPr>
              <a:t>les statuts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”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en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dessant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de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votre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nom et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prénom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E3A704-E7BB-296B-9858-1AD0294FD01D}"/>
              </a:ext>
            </a:extLst>
          </p:cNvPr>
          <p:cNvSpPr/>
          <p:nvPr/>
        </p:nvSpPr>
        <p:spPr>
          <a:xfrm>
            <a:off x="1290650" y="1909475"/>
            <a:ext cx="1374906" cy="232227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592504A-9C8B-14CC-3BB4-3F98FE9DA310}"/>
              </a:ext>
            </a:extLst>
          </p:cNvPr>
          <p:cNvCxnSpPr>
            <a:cxnSpLocks/>
          </p:cNvCxnSpPr>
          <p:nvPr/>
        </p:nvCxnSpPr>
        <p:spPr>
          <a:xfrm>
            <a:off x="1978103" y="2232993"/>
            <a:ext cx="0" cy="1619553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contenu 3">
            <a:extLst>
              <a:ext uri="{FF2B5EF4-FFF2-40B4-BE49-F238E27FC236}">
                <a16:creationId xmlns:a16="http://schemas.microsoft.com/office/drawing/2014/main" id="{03395953-0EA4-11DE-406C-730607FF0AB8}"/>
              </a:ext>
            </a:extLst>
          </p:cNvPr>
          <p:cNvSpPr txBox="1">
            <a:spLocks/>
          </p:cNvSpPr>
          <p:nvPr/>
        </p:nvSpPr>
        <p:spPr>
          <a:xfrm>
            <a:off x="8381175" y="1173972"/>
            <a:ext cx="3442091" cy="697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500" dirty="0" err="1">
                <a:solidFill>
                  <a:srgbClr val="0070C0"/>
                </a:solidFill>
                <a:latin typeface="+mj-lt"/>
              </a:rPr>
              <a:t>Choissisez</a:t>
            </a:r>
            <a:r>
              <a:rPr lang="en-US" sz="15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500" dirty="0" err="1">
                <a:solidFill>
                  <a:srgbClr val="0070C0"/>
                </a:solidFill>
                <a:latin typeface="+mj-lt"/>
              </a:rPr>
              <a:t>une</a:t>
            </a:r>
            <a:r>
              <a:rPr lang="en-US" sz="1500" dirty="0">
                <a:solidFill>
                  <a:srgbClr val="0070C0"/>
                </a:solidFill>
                <a:latin typeface="+mj-lt"/>
              </a:rPr>
              <a:t> action </a:t>
            </a:r>
            <a:r>
              <a:rPr lang="en-US" sz="1500" dirty="0" err="1">
                <a:solidFill>
                  <a:srgbClr val="0070C0"/>
                </a:solidFill>
                <a:latin typeface="+mj-lt"/>
              </a:rPr>
              <a:t>en</a:t>
            </a:r>
            <a:r>
              <a:rPr lang="en-US" sz="1500" dirty="0">
                <a:solidFill>
                  <a:srgbClr val="0070C0"/>
                </a:solidFill>
                <a:latin typeface="+mj-lt"/>
              </a:rPr>
              <a:t> face d’un </a:t>
            </a:r>
            <a:r>
              <a:rPr lang="en-US" sz="1500" dirty="0" err="1">
                <a:solidFill>
                  <a:srgbClr val="0070C0"/>
                </a:solidFill>
                <a:latin typeface="+mj-lt"/>
              </a:rPr>
              <a:t>statut</a:t>
            </a:r>
            <a:endParaRPr lang="en-US" sz="1500" dirty="0">
              <a:solidFill>
                <a:srgbClr val="0070C0"/>
              </a:solidFill>
              <a:latin typeface="+mj-lt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sp>
        <p:nvSpPr>
          <p:cNvPr id="23" name="Organigramme : Connecteur 22">
            <a:extLst>
              <a:ext uri="{FF2B5EF4-FFF2-40B4-BE49-F238E27FC236}">
                <a16:creationId xmlns:a16="http://schemas.microsoft.com/office/drawing/2014/main" id="{0D6A9216-DC2E-1194-A148-BCF417268902}"/>
              </a:ext>
            </a:extLst>
          </p:cNvPr>
          <p:cNvSpPr/>
          <p:nvPr/>
        </p:nvSpPr>
        <p:spPr>
          <a:xfrm>
            <a:off x="2238166" y="1683968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23D1785-8185-25EF-D186-510FA0D25F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7906"/>
          <a:stretch/>
        </p:blipFill>
        <p:spPr>
          <a:xfrm>
            <a:off x="6377112" y="1600094"/>
            <a:ext cx="4975100" cy="14575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1C3D40-9CD5-56DE-80C9-420E8E33B7B9}"/>
              </a:ext>
            </a:extLst>
          </p:cNvPr>
          <p:cNvSpPr/>
          <p:nvPr/>
        </p:nvSpPr>
        <p:spPr>
          <a:xfrm>
            <a:off x="8724602" y="2293617"/>
            <a:ext cx="2266688" cy="411839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Organigramme : Connecteur 23">
            <a:extLst>
              <a:ext uri="{FF2B5EF4-FFF2-40B4-BE49-F238E27FC236}">
                <a16:creationId xmlns:a16="http://schemas.microsoft.com/office/drawing/2014/main" id="{D44E5989-521B-BC34-E206-7FC4018649DA}"/>
              </a:ext>
            </a:extLst>
          </p:cNvPr>
          <p:cNvSpPr/>
          <p:nvPr/>
        </p:nvSpPr>
        <p:spPr>
          <a:xfrm>
            <a:off x="9140549" y="1907256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83280D-91CE-7A2E-E242-E7E47052EE5A}"/>
              </a:ext>
            </a:extLst>
          </p:cNvPr>
          <p:cNvSpPr/>
          <p:nvPr/>
        </p:nvSpPr>
        <p:spPr>
          <a:xfrm>
            <a:off x="6457914" y="2685309"/>
            <a:ext cx="1218012" cy="309562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Organigramme : Connecteur 10">
            <a:extLst>
              <a:ext uri="{FF2B5EF4-FFF2-40B4-BE49-F238E27FC236}">
                <a16:creationId xmlns:a16="http://schemas.microsoft.com/office/drawing/2014/main" id="{242A4650-4391-B593-DCAC-71E70D84E24B}"/>
              </a:ext>
            </a:extLst>
          </p:cNvPr>
          <p:cNvSpPr/>
          <p:nvPr/>
        </p:nvSpPr>
        <p:spPr>
          <a:xfrm>
            <a:off x="7571298" y="3027971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6" name="Espace réservé du contenu 3">
            <a:extLst>
              <a:ext uri="{FF2B5EF4-FFF2-40B4-BE49-F238E27FC236}">
                <a16:creationId xmlns:a16="http://schemas.microsoft.com/office/drawing/2014/main" id="{60C6CCCE-F66D-F902-E3DA-E2F0C161395A}"/>
              </a:ext>
            </a:extLst>
          </p:cNvPr>
          <p:cNvSpPr txBox="1">
            <a:spLocks/>
          </p:cNvSpPr>
          <p:nvPr/>
        </p:nvSpPr>
        <p:spPr>
          <a:xfrm>
            <a:off x="7493592" y="3314005"/>
            <a:ext cx="2608628" cy="3445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500" dirty="0" err="1">
                <a:solidFill>
                  <a:srgbClr val="0070C0"/>
                </a:solidFill>
                <a:latin typeface="+mj-lt"/>
              </a:rPr>
              <a:t>Ajoutez</a:t>
            </a:r>
            <a:r>
              <a:rPr lang="en-US" sz="1500" dirty="0">
                <a:solidFill>
                  <a:srgbClr val="0070C0"/>
                </a:solidFill>
                <a:latin typeface="+mj-lt"/>
              </a:rPr>
              <a:t> un </a:t>
            </a:r>
            <a:r>
              <a:rPr lang="en-US" sz="1500" dirty="0" err="1">
                <a:solidFill>
                  <a:srgbClr val="0070C0"/>
                </a:solidFill>
                <a:latin typeface="+mj-lt"/>
              </a:rPr>
              <a:t>statut</a:t>
            </a:r>
            <a:r>
              <a:rPr lang="en-US" sz="15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500" dirty="0" err="1">
                <a:solidFill>
                  <a:srgbClr val="0070C0"/>
                </a:solidFill>
                <a:latin typeface="+mj-lt"/>
              </a:rPr>
              <a:t>personnalisé</a:t>
            </a:r>
            <a:endParaRPr lang="en-US" sz="1500" dirty="0">
              <a:solidFill>
                <a:srgbClr val="0070C0"/>
              </a:solidFill>
              <a:latin typeface="+mj-lt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9362018-C0F5-0D02-1A09-06E31AAAB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816" y="4259568"/>
            <a:ext cx="6954220" cy="504895"/>
          </a:xfrm>
          <a:prstGeom prst="rect">
            <a:avLst/>
          </a:prstGeom>
        </p:spPr>
      </p:pic>
      <p:sp>
        <p:nvSpPr>
          <p:cNvPr id="25" name="Organigramme : Connecteur 24">
            <a:extLst>
              <a:ext uri="{FF2B5EF4-FFF2-40B4-BE49-F238E27FC236}">
                <a16:creationId xmlns:a16="http://schemas.microsoft.com/office/drawing/2014/main" id="{E56BA03E-4ED5-12B3-7A34-3672A8CCC084}"/>
              </a:ext>
            </a:extLst>
          </p:cNvPr>
          <p:cNvSpPr/>
          <p:nvPr/>
        </p:nvSpPr>
        <p:spPr>
          <a:xfrm>
            <a:off x="7431239" y="4719967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6" name="Espace réservé du contenu 3">
            <a:extLst>
              <a:ext uri="{FF2B5EF4-FFF2-40B4-BE49-F238E27FC236}">
                <a16:creationId xmlns:a16="http://schemas.microsoft.com/office/drawing/2014/main" id="{737505C5-5210-E8F2-56EE-1EDB1DAB8005}"/>
              </a:ext>
            </a:extLst>
          </p:cNvPr>
          <p:cNvSpPr txBox="1">
            <a:spLocks/>
          </p:cNvSpPr>
          <p:nvPr/>
        </p:nvSpPr>
        <p:spPr>
          <a:xfrm>
            <a:off x="5954880" y="4994303"/>
            <a:ext cx="3442091" cy="697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500" dirty="0" err="1">
                <a:solidFill>
                  <a:srgbClr val="0070C0"/>
                </a:solidFill>
                <a:latin typeface="+mj-lt"/>
              </a:rPr>
              <a:t>Configurez</a:t>
            </a:r>
            <a:r>
              <a:rPr lang="en-US" sz="15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500" dirty="0" err="1">
                <a:solidFill>
                  <a:srgbClr val="0070C0"/>
                </a:solidFill>
                <a:latin typeface="+mj-lt"/>
              </a:rPr>
              <a:t>votre</a:t>
            </a:r>
            <a:r>
              <a:rPr lang="en-US" sz="1500" dirty="0">
                <a:solidFill>
                  <a:srgbClr val="0070C0"/>
                </a:solidFill>
                <a:latin typeface="+mj-lt"/>
              </a:rPr>
              <a:t> nouveau </a:t>
            </a:r>
            <a:r>
              <a:rPr lang="en-US" sz="1500" dirty="0" err="1">
                <a:solidFill>
                  <a:srgbClr val="0070C0"/>
                </a:solidFill>
                <a:latin typeface="+mj-lt"/>
              </a:rPr>
              <a:t>statut</a:t>
            </a:r>
            <a:r>
              <a:rPr lang="en-US" sz="1500" dirty="0">
                <a:solidFill>
                  <a:srgbClr val="0070C0"/>
                </a:solidFill>
                <a:latin typeface="+mj-lt"/>
              </a:rPr>
              <a:t> avec son </a:t>
            </a:r>
            <a:r>
              <a:rPr lang="en-US" sz="1500" dirty="0" err="1">
                <a:solidFill>
                  <a:srgbClr val="0070C0"/>
                </a:solidFill>
                <a:latin typeface="+mj-lt"/>
              </a:rPr>
              <a:t>intitulé</a:t>
            </a:r>
            <a:r>
              <a:rPr lang="en-US" sz="1500" dirty="0">
                <a:solidFill>
                  <a:srgbClr val="0070C0"/>
                </a:solidFill>
                <a:latin typeface="+mj-lt"/>
              </a:rPr>
              <a:t> et </a:t>
            </a:r>
            <a:r>
              <a:rPr lang="en-US" sz="1500" dirty="0" err="1">
                <a:solidFill>
                  <a:srgbClr val="0070C0"/>
                </a:solidFill>
                <a:latin typeface="+mj-lt"/>
              </a:rPr>
              <a:t>l’action</a:t>
            </a:r>
            <a:r>
              <a:rPr lang="en-US" sz="1500" dirty="0">
                <a:solidFill>
                  <a:srgbClr val="0070C0"/>
                </a:solidFill>
                <a:latin typeface="+mj-lt"/>
              </a:rPr>
              <a:t> à </a:t>
            </a:r>
            <a:r>
              <a:rPr lang="en-US" sz="1500" dirty="0" err="1">
                <a:solidFill>
                  <a:srgbClr val="0070C0"/>
                </a:solidFill>
                <a:latin typeface="+mj-lt"/>
              </a:rPr>
              <a:t>réaliser</a:t>
            </a:r>
            <a:endParaRPr lang="en-US" sz="1500" dirty="0">
              <a:solidFill>
                <a:srgbClr val="0070C0"/>
              </a:solidFill>
              <a:latin typeface="+mj-lt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489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FAA84A9-F2BC-47AE-92F1-82FCCA717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F211B5E2-E552-40AD-9C0F-AB801998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009" y="357832"/>
            <a:ext cx="8534401" cy="859200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POSTE TÉLÉPHONIQUE</a:t>
            </a:r>
            <a:endParaRPr lang="fr-FR" b="1" cap="none" dirty="0">
              <a:solidFill>
                <a:srgbClr val="0070C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8148AB-A479-EFC3-B468-FBCAD1FD4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234" y="1224161"/>
            <a:ext cx="3048425" cy="4801270"/>
          </a:xfrm>
          <a:prstGeom prst="rect">
            <a:avLst/>
          </a:prstGeom>
          <a:noFill/>
          <a:ln w="28575">
            <a:solidFill>
              <a:srgbClr val="78C6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5A51A5D-67B9-B66A-D8C8-5E149519B0FD}"/>
              </a:ext>
            </a:extLst>
          </p:cNvPr>
          <p:cNvSpPr/>
          <p:nvPr/>
        </p:nvSpPr>
        <p:spPr>
          <a:xfrm>
            <a:off x="2566330" y="2288697"/>
            <a:ext cx="1544940" cy="308131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5A988F-9291-2CB2-6753-75F32A0B61A2}"/>
              </a:ext>
            </a:extLst>
          </p:cNvPr>
          <p:cNvSpPr/>
          <p:nvPr/>
        </p:nvSpPr>
        <p:spPr>
          <a:xfrm>
            <a:off x="4833683" y="2357306"/>
            <a:ext cx="310393" cy="234892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2EEF62-DAB8-ADDF-EDAC-4EBF4EEDA6E0}"/>
              </a:ext>
            </a:extLst>
          </p:cNvPr>
          <p:cNvSpPr/>
          <p:nvPr/>
        </p:nvSpPr>
        <p:spPr>
          <a:xfrm>
            <a:off x="2642760" y="3136030"/>
            <a:ext cx="1236449" cy="37895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28A63-40F0-2379-3B19-20E90F5632B9}"/>
              </a:ext>
            </a:extLst>
          </p:cNvPr>
          <p:cNvSpPr/>
          <p:nvPr/>
        </p:nvSpPr>
        <p:spPr>
          <a:xfrm>
            <a:off x="3915561" y="3131399"/>
            <a:ext cx="1228515" cy="37895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A4C67C-2248-9951-DEC2-65DB1D3D9189}"/>
              </a:ext>
            </a:extLst>
          </p:cNvPr>
          <p:cNvSpPr/>
          <p:nvPr/>
        </p:nvSpPr>
        <p:spPr>
          <a:xfrm>
            <a:off x="2612927" y="4192563"/>
            <a:ext cx="2542806" cy="1738453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F69FC2-C81C-85E6-DCA6-3644BCF50CC4}"/>
              </a:ext>
            </a:extLst>
          </p:cNvPr>
          <p:cNvSpPr/>
          <p:nvPr/>
        </p:nvSpPr>
        <p:spPr>
          <a:xfrm>
            <a:off x="4758183" y="2727945"/>
            <a:ext cx="385893" cy="293615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148AD68-13A1-15DF-9352-30728AF2ECD3}"/>
              </a:ext>
            </a:extLst>
          </p:cNvPr>
          <p:cNvSpPr/>
          <p:nvPr/>
        </p:nvSpPr>
        <p:spPr>
          <a:xfrm>
            <a:off x="2642760" y="3591220"/>
            <a:ext cx="2512973" cy="43239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123BB6-4CD7-5345-623B-6E2C5B15A156}"/>
              </a:ext>
            </a:extLst>
          </p:cNvPr>
          <p:cNvSpPr/>
          <p:nvPr/>
        </p:nvSpPr>
        <p:spPr>
          <a:xfrm>
            <a:off x="4758183" y="4572000"/>
            <a:ext cx="349541" cy="389723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Organigramme : Connecteur 1">
            <a:extLst>
              <a:ext uri="{FF2B5EF4-FFF2-40B4-BE49-F238E27FC236}">
                <a16:creationId xmlns:a16="http://schemas.microsoft.com/office/drawing/2014/main" id="{51E82951-5234-23A5-681A-50A6EC899EC7}"/>
              </a:ext>
            </a:extLst>
          </p:cNvPr>
          <p:cNvSpPr/>
          <p:nvPr/>
        </p:nvSpPr>
        <p:spPr>
          <a:xfrm>
            <a:off x="2292753" y="2199570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7203F129-F270-9BAC-1C0C-55ACFB1E8B44}"/>
              </a:ext>
            </a:extLst>
          </p:cNvPr>
          <p:cNvSpPr/>
          <p:nvPr/>
        </p:nvSpPr>
        <p:spPr>
          <a:xfrm>
            <a:off x="2316067" y="3043923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" name="Organigramme : Connecteur 3">
            <a:extLst>
              <a:ext uri="{FF2B5EF4-FFF2-40B4-BE49-F238E27FC236}">
                <a16:creationId xmlns:a16="http://schemas.microsoft.com/office/drawing/2014/main" id="{093EB493-395D-444F-7372-E190B4A7583D}"/>
              </a:ext>
            </a:extLst>
          </p:cNvPr>
          <p:cNvSpPr/>
          <p:nvPr/>
        </p:nvSpPr>
        <p:spPr>
          <a:xfrm>
            <a:off x="2299862" y="4081343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44B149D-89F6-43B5-3C0A-6F871DF0B006}"/>
              </a:ext>
            </a:extLst>
          </p:cNvPr>
          <p:cNvSpPr txBox="1"/>
          <p:nvPr/>
        </p:nvSpPr>
        <p:spPr>
          <a:xfrm>
            <a:off x="6563794" y="1224161"/>
            <a:ext cx="4280227" cy="2708434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Choix du périphérique que l’on souhaite utiliser pour émettre un appel. </a:t>
            </a:r>
          </a:p>
          <a:p>
            <a:endParaRPr lang="fr-FR" dirty="0"/>
          </a:p>
          <a:p>
            <a:r>
              <a:rPr lang="fr-FR" dirty="0"/>
              <a:t>Téléphone virtuel : permet d’utiliser le téléphone virtuel du système Cely (casque et micro obligatoire).</a:t>
            </a:r>
          </a:p>
          <a:p>
            <a:endParaRPr lang="fr-FR" dirty="0"/>
          </a:p>
          <a:p>
            <a:r>
              <a:rPr lang="fr-FR" dirty="0"/>
              <a:t>Espace réservé à la convergence fixe/mobile.</a:t>
            </a:r>
          </a:p>
          <a:p>
            <a:endParaRPr lang="fr-FR" dirty="0"/>
          </a:p>
          <a:p>
            <a:r>
              <a:rPr lang="fr-FR" dirty="0"/>
              <a:t>Raccourci vers le paramétrage de la messagerie vocale et le transfert. </a:t>
            </a:r>
          </a:p>
          <a:p>
            <a:endParaRPr lang="fr-FR" dirty="0"/>
          </a:p>
          <a:p>
            <a:r>
              <a:rPr lang="fr-FR" dirty="0"/>
              <a:t>Raccourci vers la consultation de l’historique des appels).</a:t>
            </a:r>
          </a:p>
          <a:p>
            <a:endParaRPr lang="fr-FR" dirty="0"/>
          </a:p>
          <a:p>
            <a:r>
              <a:rPr lang="fr-FR" dirty="0"/>
              <a:t>Renvoi : Permet de envoyer vos appels vers un numéro externe fixe, mobile ou la messagerie.</a:t>
            </a:r>
          </a:p>
          <a:p>
            <a:endParaRPr lang="fr-FR" dirty="0"/>
          </a:p>
          <a:p>
            <a:r>
              <a:rPr lang="fr-FR" dirty="0"/>
              <a:t>Permet de choisir le numéro affiché lors d’un appel sortant. Celui-ci doit appartenir à votre société ou être votre numéro de mobile convergent.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8600C209-A5F4-F678-C308-CF5D7C1013B7}"/>
              </a:ext>
            </a:extLst>
          </p:cNvPr>
          <p:cNvSpPr/>
          <p:nvPr/>
        </p:nvSpPr>
        <p:spPr>
          <a:xfrm>
            <a:off x="5115952" y="2208365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84EB9B40-B9A2-DA80-AC40-9A259080AAED}"/>
              </a:ext>
            </a:extLst>
          </p:cNvPr>
          <p:cNvSpPr/>
          <p:nvPr/>
        </p:nvSpPr>
        <p:spPr>
          <a:xfrm>
            <a:off x="5114371" y="2676414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4" name="Organigramme : Connecteur 23">
            <a:extLst>
              <a:ext uri="{FF2B5EF4-FFF2-40B4-BE49-F238E27FC236}">
                <a16:creationId xmlns:a16="http://schemas.microsoft.com/office/drawing/2014/main" id="{99111827-4B32-BEBF-9F71-D50235501F4A}"/>
              </a:ext>
            </a:extLst>
          </p:cNvPr>
          <p:cNvSpPr/>
          <p:nvPr/>
        </p:nvSpPr>
        <p:spPr>
          <a:xfrm>
            <a:off x="5118758" y="3097793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37" name="Organigramme : Connecteur 36">
            <a:extLst>
              <a:ext uri="{FF2B5EF4-FFF2-40B4-BE49-F238E27FC236}">
                <a16:creationId xmlns:a16="http://schemas.microsoft.com/office/drawing/2014/main" id="{0C11B37E-52CB-AB3F-465A-3CD10086F3E8}"/>
              </a:ext>
            </a:extLst>
          </p:cNvPr>
          <p:cNvSpPr/>
          <p:nvPr/>
        </p:nvSpPr>
        <p:spPr>
          <a:xfrm>
            <a:off x="5100514" y="3578593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19137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FAA84A9-F2BC-47AE-92F1-82FCCA717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C74DFE2E-08C8-0846-1985-A2DD118597F5}"/>
              </a:ext>
            </a:extLst>
          </p:cNvPr>
          <p:cNvSpPr txBox="1">
            <a:spLocks/>
          </p:cNvSpPr>
          <p:nvPr/>
        </p:nvSpPr>
        <p:spPr>
          <a:xfrm>
            <a:off x="1003009" y="357832"/>
            <a:ext cx="8534401" cy="85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70C0"/>
                </a:solidFill>
              </a:rPr>
              <a:t>RACCOURCIS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104C0A-AF88-EC06-CFA6-AA6750D18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75" y="1002894"/>
            <a:ext cx="7062006" cy="3940582"/>
          </a:xfrm>
          <a:prstGeom prst="rect">
            <a:avLst/>
          </a:prstGeom>
          <a:noFill/>
          <a:ln w="28575">
            <a:solidFill>
              <a:srgbClr val="78C6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70A4F8-B8E5-4855-4219-6967314129DF}"/>
              </a:ext>
            </a:extLst>
          </p:cNvPr>
          <p:cNvSpPr/>
          <p:nvPr/>
        </p:nvSpPr>
        <p:spPr>
          <a:xfrm>
            <a:off x="3905250" y="1430137"/>
            <a:ext cx="1095376" cy="308131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9E534CE-E753-0D05-25F3-519D784B6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4943476"/>
            <a:ext cx="5281103" cy="1541760"/>
          </a:xfrm>
          <a:prstGeom prst="rect">
            <a:avLst/>
          </a:prstGeom>
          <a:noFill/>
          <a:ln w="28575">
            <a:solidFill>
              <a:srgbClr val="78C6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61B950A-5819-0467-965B-532554E0B56D}"/>
              </a:ext>
            </a:extLst>
          </p:cNvPr>
          <p:cNvSpPr txBox="1"/>
          <p:nvPr/>
        </p:nvSpPr>
        <p:spPr>
          <a:xfrm>
            <a:off x="8424162" y="1618968"/>
            <a:ext cx="2997211" cy="2246769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Renvoi : renvoyer vers un autre numéro.</a:t>
            </a:r>
          </a:p>
          <a:p>
            <a:endParaRPr lang="fr-FR" dirty="0"/>
          </a:p>
          <a:p>
            <a:r>
              <a:rPr lang="fr-FR" dirty="0"/>
              <a:t>BLF : Raccourci vers un numéro, superviser.</a:t>
            </a:r>
          </a:p>
          <a:p>
            <a:endParaRPr lang="fr-FR" dirty="0"/>
          </a:p>
          <a:p>
            <a:r>
              <a:rPr lang="fr-FR" dirty="0"/>
              <a:t>Transfert : transférer un appel en cours vers un autre numéro.</a:t>
            </a:r>
          </a:p>
          <a:p>
            <a:endParaRPr lang="fr-FR" dirty="0"/>
          </a:p>
          <a:p>
            <a:r>
              <a:rPr lang="fr-FR" dirty="0"/>
              <a:t>Messagerie vocale : consulter la messagerie vocale.</a:t>
            </a:r>
          </a:p>
          <a:p>
            <a:endParaRPr lang="fr-FR" dirty="0"/>
          </a:p>
          <a:p>
            <a:r>
              <a:rPr lang="fr-FR" dirty="0"/>
              <a:t>NPD : Ne pas déranger, mode occupé.</a:t>
            </a:r>
          </a:p>
          <a:p>
            <a:endParaRPr lang="fr-FR" dirty="0"/>
          </a:p>
          <a:p>
            <a:r>
              <a:rPr lang="fr-FR" dirty="0"/>
              <a:t>Conférence : Création d’une conférence sur votre poste avec 2 autres interlocuteurs.</a:t>
            </a:r>
          </a:p>
        </p:txBody>
      </p:sp>
    </p:spTree>
    <p:extLst>
      <p:ext uri="{BB962C8B-B14F-4D97-AF65-F5344CB8AC3E}">
        <p14:creationId xmlns:p14="http://schemas.microsoft.com/office/powerpoint/2010/main" val="2270659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A5922C95-6593-6292-F238-9F1C4913E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62" y="1183417"/>
            <a:ext cx="8526065" cy="4744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AA84A9-F2BC-47AE-92F1-82FCCA717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15926C0-7820-A831-9690-4C34E4476056}"/>
              </a:ext>
            </a:extLst>
          </p:cNvPr>
          <p:cNvSpPr txBox="1">
            <a:spLocks/>
          </p:cNvSpPr>
          <p:nvPr/>
        </p:nvSpPr>
        <p:spPr>
          <a:xfrm>
            <a:off x="1003009" y="357832"/>
            <a:ext cx="8534401" cy="85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0622F111-A943-46F5-B24A-60FDB166B65C}"/>
              </a:ext>
            </a:extLst>
          </p:cNvPr>
          <p:cNvSpPr txBox="1">
            <a:spLocks/>
          </p:cNvSpPr>
          <p:nvPr/>
        </p:nvSpPr>
        <p:spPr>
          <a:xfrm>
            <a:off x="819507" y="369853"/>
            <a:ext cx="8534401" cy="85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>
                <a:solidFill>
                  <a:srgbClr val="0070C0"/>
                </a:solidFill>
              </a:rPr>
              <a:t>notifications </a:t>
            </a:r>
            <a:r>
              <a:rPr lang="fr-FR" b="1" cap="all" dirty="0">
                <a:solidFill>
                  <a:srgbClr val="0070C0"/>
                </a:solidFill>
                <a:sym typeface="Wingdings" panose="05000000000000000000" pitchFamily="2" charset="2"/>
              </a:rPr>
              <a:t>: Paramétrer</a:t>
            </a:r>
            <a:endParaRPr lang="fr-FR" b="1" cap="all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FCE02F-FA14-F44F-4D97-060A72815881}"/>
              </a:ext>
            </a:extLst>
          </p:cNvPr>
          <p:cNvSpPr/>
          <p:nvPr/>
        </p:nvSpPr>
        <p:spPr>
          <a:xfrm>
            <a:off x="2065622" y="2898297"/>
            <a:ext cx="1544940" cy="34972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D1C367-3B7D-CEA5-991B-3395550715BB}"/>
              </a:ext>
            </a:extLst>
          </p:cNvPr>
          <p:cNvSpPr/>
          <p:nvPr/>
        </p:nvSpPr>
        <p:spPr>
          <a:xfrm>
            <a:off x="2065622" y="3380609"/>
            <a:ext cx="1934878" cy="34972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16A66-4C6A-40D0-342D-BBBA5F56E12A}"/>
              </a:ext>
            </a:extLst>
          </p:cNvPr>
          <p:cNvSpPr/>
          <p:nvPr/>
        </p:nvSpPr>
        <p:spPr>
          <a:xfrm>
            <a:off x="2065622" y="4272049"/>
            <a:ext cx="1934878" cy="34972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DBCD0A-C907-DFFF-50E2-2A2C3532C94C}"/>
              </a:ext>
            </a:extLst>
          </p:cNvPr>
          <p:cNvSpPr/>
          <p:nvPr/>
        </p:nvSpPr>
        <p:spPr>
          <a:xfrm>
            <a:off x="2065622" y="5163489"/>
            <a:ext cx="1934878" cy="34972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DDA2E3-E992-B6A0-9D1F-201EC2D07F70}"/>
              </a:ext>
            </a:extLst>
          </p:cNvPr>
          <p:cNvSpPr/>
          <p:nvPr/>
        </p:nvSpPr>
        <p:spPr>
          <a:xfrm>
            <a:off x="5351747" y="2898297"/>
            <a:ext cx="1934878" cy="34972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A01D12-ACA3-4CBA-118A-1E30ECF92901}"/>
              </a:ext>
            </a:extLst>
          </p:cNvPr>
          <p:cNvSpPr/>
          <p:nvPr/>
        </p:nvSpPr>
        <p:spPr>
          <a:xfrm>
            <a:off x="5351747" y="4272049"/>
            <a:ext cx="1934878" cy="34972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1439E7-5462-0751-6303-128C81B1BBDF}"/>
              </a:ext>
            </a:extLst>
          </p:cNvPr>
          <p:cNvSpPr/>
          <p:nvPr/>
        </p:nvSpPr>
        <p:spPr>
          <a:xfrm>
            <a:off x="5351747" y="5163489"/>
            <a:ext cx="1934878" cy="34972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6FF0BCAB-BE70-E5BF-1C45-8659725874B4}"/>
              </a:ext>
            </a:extLst>
          </p:cNvPr>
          <p:cNvSpPr/>
          <p:nvPr/>
        </p:nvSpPr>
        <p:spPr>
          <a:xfrm>
            <a:off x="1757105" y="2901544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3" name="Organigramme : Connecteur 22">
            <a:extLst>
              <a:ext uri="{FF2B5EF4-FFF2-40B4-BE49-F238E27FC236}">
                <a16:creationId xmlns:a16="http://schemas.microsoft.com/office/drawing/2014/main" id="{A3BD3405-4853-66B2-B6D9-77279675093E}"/>
              </a:ext>
            </a:extLst>
          </p:cNvPr>
          <p:cNvSpPr/>
          <p:nvPr/>
        </p:nvSpPr>
        <p:spPr>
          <a:xfrm>
            <a:off x="1757104" y="3399668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4" name="Organigramme : Connecteur 23">
            <a:extLst>
              <a:ext uri="{FF2B5EF4-FFF2-40B4-BE49-F238E27FC236}">
                <a16:creationId xmlns:a16="http://schemas.microsoft.com/office/drawing/2014/main" id="{157D9A7B-F6F0-CDA5-1F3B-3AAB26674E3F}"/>
              </a:ext>
            </a:extLst>
          </p:cNvPr>
          <p:cNvSpPr/>
          <p:nvPr/>
        </p:nvSpPr>
        <p:spPr>
          <a:xfrm>
            <a:off x="1757104" y="4309322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5" name="Organigramme : Connecteur 24">
            <a:extLst>
              <a:ext uri="{FF2B5EF4-FFF2-40B4-BE49-F238E27FC236}">
                <a16:creationId xmlns:a16="http://schemas.microsoft.com/office/drawing/2014/main" id="{CEBDB8CD-A8A4-2AD9-A041-C4A6F8B67C52}"/>
              </a:ext>
            </a:extLst>
          </p:cNvPr>
          <p:cNvSpPr/>
          <p:nvPr/>
        </p:nvSpPr>
        <p:spPr>
          <a:xfrm>
            <a:off x="1757103" y="5207992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6" name="Organigramme : Connecteur 25">
            <a:extLst>
              <a:ext uri="{FF2B5EF4-FFF2-40B4-BE49-F238E27FC236}">
                <a16:creationId xmlns:a16="http://schemas.microsoft.com/office/drawing/2014/main" id="{7543A651-B0C5-A0C4-A028-70CAE9F57377}"/>
              </a:ext>
            </a:extLst>
          </p:cNvPr>
          <p:cNvSpPr/>
          <p:nvPr/>
        </p:nvSpPr>
        <p:spPr>
          <a:xfrm>
            <a:off x="5043230" y="2935570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7" name="Organigramme : Connecteur 26">
            <a:extLst>
              <a:ext uri="{FF2B5EF4-FFF2-40B4-BE49-F238E27FC236}">
                <a16:creationId xmlns:a16="http://schemas.microsoft.com/office/drawing/2014/main" id="{94EFF077-BC9A-C75D-155D-149D0ADB3A2F}"/>
              </a:ext>
            </a:extLst>
          </p:cNvPr>
          <p:cNvSpPr/>
          <p:nvPr/>
        </p:nvSpPr>
        <p:spPr>
          <a:xfrm>
            <a:off x="5043230" y="4309322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id="{18C95ED0-574B-A877-9746-28E5A43E4028}"/>
              </a:ext>
            </a:extLst>
          </p:cNvPr>
          <p:cNvSpPr/>
          <p:nvPr/>
        </p:nvSpPr>
        <p:spPr>
          <a:xfrm>
            <a:off x="5043230" y="5198914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AF09D3E-B536-EEB1-BC74-DFAAA47BFDDB}"/>
              </a:ext>
            </a:extLst>
          </p:cNvPr>
          <p:cNvSpPr txBox="1"/>
          <p:nvPr/>
        </p:nvSpPr>
        <p:spPr>
          <a:xfrm>
            <a:off x="9420064" y="2183042"/>
            <a:ext cx="2440982" cy="2862322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Son lorsqu’un message de tchat est reçu.</a:t>
            </a:r>
          </a:p>
          <a:p>
            <a:endParaRPr lang="fr-FR" dirty="0"/>
          </a:p>
          <a:p>
            <a:r>
              <a:rPr lang="fr-FR" dirty="0"/>
              <a:t>Disparition du pop-up de tchat au bout de 10 secondes.</a:t>
            </a:r>
          </a:p>
          <a:p>
            <a:endParaRPr lang="fr-FR" dirty="0"/>
          </a:p>
          <a:p>
            <a:r>
              <a:rPr lang="fr-FR" dirty="0"/>
              <a:t>Possibilité de déplacer la fenêtre d’appel.</a:t>
            </a:r>
          </a:p>
          <a:p>
            <a:endParaRPr lang="fr-FR" dirty="0"/>
          </a:p>
          <a:p>
            <a:r>
              <a:rPr lang="fr-FR" dirty="0"/>
              <a:t>Fenêtre d’appel dans l’interface web.</a:t>
            </a:r>
          </a:p>
          <a:p>
            <a:endParaRPr lang="fr-FR" dirty="0"/>
          </a:p>
          <a:p>
            <a:r>
              <a:rPr lang="fr-FR" dirty="0"/>
              <a:t>Fenêtre de tchat dans l’interface web.</a:t>
            </a:r>
          </a:p>
          <a:p>
            <a:endParaRPr lang="fr-FR" dirty="0"/>
          </a:p>
          <a:p>
            <a:r>
              <a:rPr lang="fr-FR" dirty="0"/>
              <a:t>Fenêtre d’appel dans l’application bureau.</a:t>
            </a:r>
          </a:p>
          <a:p>
            <a:endParaRPr lang="fr-FR" dirty="0"/>
          </a:p>
          <a:p>
            <a:r>
              <a:rPr lang="fr-FR" dirty="0"/>
              <a:t>Fenêtre de tchat dans l’application bureau.</a:t>
            </a:r>
          </a:p>
        </p:txBody>
      </p:sp>
    </p:spTree>
    <p:extLst>
      <p:ext uri="{BB962C8B-B14F-4D97-AF65-F5344CB8AC3E}">
        <p14:creationId xmlns:p14="http://schemas.microsoft.com/office/powerpoint/2010/main" val="88444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B5940076-C596-4E9F-8060-31FF4607A20F}"/>
              </a:ext>
            </a:extLst>
          </p:cNvPr>
          <p:cNvSpPr txBox="1">
            <a:spLocks/>
          </p:cNvSpPr>
          <p:nvPr/>
        </p:nvSpPr>
        <p:spPr>
          <a:xfrm>
            <a:off x="684211" y="685800"/>
            <a:ext cx="10521501" cy="116025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4400" b="1" dirty="0">
                <a:solidFill>
                  <a:srgbClr val="0070C0"/>
                </a:solidFill>
              </a:rPr>
              <a:t>Configuration</a:t>
            </a:r>
            <a:r>
              <a:rPr lang="fr-FR" sz="4400" b="1" dirty="0">
                <a:solidFill>
                  <a:srgbClr val="E56F1F"/>
                </a:solidFill>
              </a:rPr>
              <a:t> </a:t>
            </a:r>
            <a:r>
              <a:rPr lang="fr-FR" sz="4400" b="1" dirty="0">
                <a:solidFill>
                  <a:srgbClr val="0070C0"/>
                </a:solidFill>
              </a:rPr>
              <a:t>utilisateur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919D1B44-29CC-4803-94C2-C3D310A56526}"/>
              </a:ext>
            </a:extLst>
          </p:cNvPr>
          <p:cNvSpPr txBox="1">
            <a:spLocks/>
          </p:cNvSpPr>
          <p:nvPr/>
        </p:nvSpPr>
        <p:spPr>
          <a:xfrm>
            <a:off x="951631" y="1975449"/>
            <a:ext cx="6400800" cy="3899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CONTACTS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TRANSFÉRER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APPELS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CONFÉRENCES AUDIO ET VISIO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MESSAGERIE VOCALE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TCHAT : MESSAGERIE INTERNE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ENREGISTREMENT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FAX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STATISTIQUES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SMS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64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4E7E3FC-77BB-D1A5-8712-477034FE7399}"/>
              </a:ext>
            </a:extLst>
          </p:cNvPr>
          <p:cNvSpPr txBox="1">
            <a:spLocks/>
          </p:cNvSpPr>
          <p:nvPr/>
        </p:nvSpPr>
        <p:spPr>
          <a:xfrm>
            <a:off x="1003009" y="357832"/>
            <a:ext cx="8534401" cy="85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70C0"/>
                </a:solidFill>
              </a:rPr>
              <a:t>CONTACTS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C2E547-0BD3-E281-52C9-E6631933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16" t="15869" r="12314" b="59074"/>
          <a:stretch/>
        </p:blipFill>
        <p:spPr>
          <a:xfrm>
            <a:off x="1098259" y="1289650"/>
            <a:ext cx="6636041" cy="2805238"/>
          </a:xfrm>
          <a:prstGeom prst="rect">
            <a:avLst/>
          </a:prstGeom>
          <a:noFill/>
          <a:ln w="28575">
            <a:solidFill>
              <a:srgbClr val="78C6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F732C3-E1E9-A516-E942-C75717488C9D}"/>
              </a:ext>
            </a:extLst>
          </p:cNvPr>
          <p:cNvSpPr/>
          <p:nvPr/>
        </p:nvSpPr>
        <p:spPr>
          <a:xfrm>
            <a:off x="3427697" y="2886075"/>
            <a:ext cx="315628" cy="28575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E58047-65EC-9D75-0314-FDCFF6D5E76D}"/>
              </a:ext>
            </a:extLst>
          </p:cNvPr>
          <p:cNvSpPr/>
          <p:nvPr/>
        </p:nvSpPr>
        <p:spPr>
          <a:xfrm>
            <a:off x="3418172" y="2276475"/>
            <a:ext cx="315628" cy="28575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2874F7-01EF-4CE9-9D09-7BF95F53804F}"/>
              </a:ext>
            </a:extLst>
          </p:cNvPr>
          <p:cNvSpPr/>
          <p:nvPr/>
        </p:nvSpPr>
        <p:spPr>
          <a:xfrm>
            <a:off x="4018246" y="2276475"/>
            <a:ext cx="1010953" cy="28575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20F67F5A-18D3-802E-3170-0D737A6002CB}"/>
              </a:ext>
            </a:extLst>
          </p:cNvPr>
          <p:cNvSpPr/>
          <p:nvPr/>
        </p:nvSpPr>
        <p:spPr>
          <a:xfrm>
            <a:off x="3133726" y="2001293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21D2885D-9081-B068-0F30-F789BE43F932}"/>
              </a:ext>
            </a:extLst>
          </p:cNvPr>
          <p:cNvSpPr/>
          <p:nvPr/>
        </p:nvSpPr>
        <p:spPr>
          <a:xfrm>
            <a:off x="3109655" y="2699816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7" name="Organigramme : Connecteur 26">
            <a:extLst>
              <a:ext uri="{FF2B5EF4-FFF2-40B4-BE49-F238E27FC236}">
                <a16:creationId xmlns:a16="http://schemas.microsoft.com/office/drawing/2014/main" id="{E147302C-1080-B164-434F-5D90E0E480E6}"/>
              </a:ext>
            </a:extLst>
          </p:cNvPr>
          <p:cNvSpPr/>
          <p:nvPr/>
        </p:nvSpPr>
        <p:spPr>
          <a:xfrm>
            <a:off x="4874940" y="2001293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E5E316A-8655-6881-203D-9DF1317E4B37}"/>
              </a:ext>
            </a:extLst>
          </p:cNvPr>
          <p:cNvSpPr txBox="1"/>
          <p:nvPr/>
        </p:nvSpPr>
        <p:spPr>
          <a:xfrm>
            <a:off x="8086563" y="1261108"/>
            <a:ext cx="3308931" cy="2862322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La pastille verte indique que le contact est disponible.</a:t>
            </a:r>
          </a:p>
          <a:p>
            <a:endParaRPr lang="fr-FR" dirty="0"/>
          </a:p>
          <a:p>
            <a:r>
              <a:rPr lang="fr-FR" dirty="0"/>
              <a:t>La pastille rouge indique que le contact  est occupé. Il ne recevra pas les notification de tchat.</a:t>
            </a:r>
          </a:p>
          <a:p>
            <a:endParaRPr lang="fr-FR" dirty="0"/>
          </a:p>
          <a:p>
            <a:r>
              <a:rPr lang="fr-FR" dirty="0"/>
              <a:t>Passez la souris sur la vignette et les canaux de communication apparaissent:</a:t>
            </a:r>
            <a:br>
              <a:rPr lang="fr-FR" dirty="0"/>
            </a:br>
            <a:r>
              <a:rPr lang="fr-FR" dirty="0"/>
              <a:t>- tchat</a:t>
            </a:r>
            <a:br>
              <a:rPr lang="fr-FR" dirty="0"/>
            </a:br>
            <a:r>
              <a:rPr lang="fr-FR" dirty="0"/>
              <a:t>- email</a:t>
            </a:r>
            <a:br>
              <a:rPr lang="fr-FR" dirty="0"/>
            </a:br>
            <a:r>
              <a:rPr lang="fr-FR" dirty="0"/>
              <a:t>- appel vidéo</a:t>
            </a:r>
            <a:br>
              <a:rPr lang="fr-FR" dirty="0"/>
            </a:br>
            <a:r>
              <a:rPr lang="fr-FR" dirty="0"/>
              <a:t>- appel voix</a:t>
            </a:r>
          </a:p>
          <a:p>
            <a:endParaRPr lang="fr-FR" dirty="0"/>
          </a:p>
          <a:p>
            <a:r>
              <a:rPr lang="fr-FR" dirty="0"/>
              <a:t>Pour déclencher un appel cliquer sur l’icône téléphone :</a:t>
            </a:r>
          </a:p>
          <a:p>
            <a:pPr marL="228600" lvl="1"/>
            <a:r>
              <a:rPr lang="fr-FR" sz="1000" dirty="0">
                <a:solidFill>
                  <a:srgbClr val="0070C0"/>
                </a:solidFill>
              </a:rPr>
              <a:t>- si un seul numéro est disponible, l’appel se déclenche automatiquement</a:t>
            </a:r>
          </a:p>
          <a:p>
            <a:pPr marL="228600" lvl="1"/>
            <a:r>
              <a:rPr lang="fr-FR" sz="1000" dirty="0">
                <a:solidFill>
                  <a:srgbClr val="0070C0"/>
                </a:solidFill>
              </a:rPr>
              <a:t>- si le contact dispose de plusieurs numéros, la liste des numéros s’affiche, il vous reste à cliquer sur le numéro souhaité.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A80829D-A951-76CE-3418-8207A41C5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99" y="4305097"/>
            <a:ext cx="2793403" cy="72785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5A269E3-3F6E-E979-32AB-8381CCAB5E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11148"/>
          <a:stretch/>
        </p:blipFill>
        <p:spPr>
          <a:xfrm>
            <a:off x="4600807" y="4353855"/>
            <a:ext cx="2110544" cy="176198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8AE167E9-3A9D-0FB6-0D0F-9335CD74581F}"/>
              </a:ext>
            </a:extLst>
          </p:cNvPr>
          <p:cNvSpPr/>
          <p:nvPr/>
        </p:nvSpPr>
        <p:spPr>
          <a:xfrm>
            <a:off x="3552265" y="4167506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5BF3D979-73E3-554C-067A-C89C811CC58B}"/>
              </a:ext>
            </a:extLst>
          </p:cNvPr>
          <p:cNvSpPr/>
          <p:nvPr/>
        </p:nvSpPr>
        <p:spPr>
          <a:xfrm>
            <a:off x="6365967" y="4216264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5FD6283-D3E2-CF0C-F26B-43C77C1AF84F}"/>
              </a:ext>
            </a:extLst>
          </p:cNvPr>
          <p:cNvSpPr/>
          <p:nvPr/>
        </p:nvSpPr>
        <p:spPr>
          <a:xfrm>
            <a:off x="8082291" y="4196811"/>
            <a:ext cx="1725943" cy="3535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Tchat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3D114D6-309F-8F6E-0529-9A194EC13D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92" t="-992" r="11374" b="6492"/>
          <a:stretch/>
        </p:blipFill>
        <p:spPr>
          <a:xfrm>
            <a:off x="8232295" y="4236009"/>
            <a:ext cx="230321" cy="275182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B5201C2-42C2-CE74-17A2-EB62ADAA27BD}"/>
              </a:ext>
            </a:extLst>
          </p:cNvPr>
          <p:cNvSpPr/>
          <p:nvPr/>
        </p:nvSpPr>
        <p:spPr>
          <a:xfrm>
            <a:off x="8082290" y="4659556"/>
            <a:ext cx="1725943" cy="3535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Email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3E8C5C7-5A57-CC11-C072-B29DA22FBD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565" t="26206" r="10200" b="24761"/>
          <a:stretch/>
        </p:blipFill>
        <p:spPr>
          <a:xfrm>
            <a:off x="8208818" y="4718658"/>
            <a:ext cx="277273" cy="220211"/>
          </a:xfrm>
          <a:prstGeom prst="rect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88F04F78-A2CA-D78B-745A-63FA7FABFB8F}"/>
              </a:ext>
            </a:extLst>
          </p:cNvPr>
          <p:cNvSpPr/>
          <p:nvPr/>
        </p:nvSpPr>
        <p:spPr>
          <a:xfrm>
            <a:off x="8082289" y="5102115"/>
            <a:ext cx="1725943" cy="3535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dirty="0"/>
              <a:t>Appel vidéo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9C78480-C54B-F4B6-EEFC-A1133EA443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72" t="19930" r="11098" b="20322"/>
          <a:stretch/>
        </p:blipFill>
        <p:spPr>
          <a:xfrm>
            <a:off x="8208818" y="5162044"/>
            <a:ext cx="336430" cy="233722"/>
          </a:xfrm>
          <a:prstGeom prst="rect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467AA60A-C21D-8435-C871-6ED39AB10F5A}"/>
              </a:ext>
            </a:extLst>
          </p:cNvPr>
          <p:cNvSpPr/>
          <p:nvPr/>
        </p:nvSpPr>
        <p:spPr>
          <a:xfrm>
            <a:off x="8082288" y="5544674"/>
            <a:ext cx="1725943" cy="3535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  Appel voix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D49D830-AAD7-9B74-4E16-600CA6CAEB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507" t="12601" r="17469" b="15819"/>
          <a:stretch/>
        </p:blipFill>
        <p:spPr>
          <a:xfrm>
            <a:off x="8232295" y="5580730"/>
            <a:ext cx="292070" cy="28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99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4E7E3FC-77BB-D1A5-8712-477034FE7399}"/>
              </a:ext>
            </a:extLst>
          </p:cNvPr>
          <p:cNvSpPr txBox="1">
            <a:spLocks/>
          </p:cNvSpPr>
          <p:nvPr/>
        </p:nvSpPr>
        <p:spPr>
          <a:xfrm>
            <a:off x="1003009" y="357832"/>
            <a:ext cx="8534401" cy="85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70C0"/>
                </a:solidFill>
              </a:rPr>
              <a:t>CONTACTS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002C277-498E-F1BA-005D-B8363B5EA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18" y="1217032"/>
            <a:ext cx="6896210" cy="3248115"/>
          </a:xfrm>
          <a:prstGeom prst="rect">
            <a:avLst/>
          </a:prstGeom>
          <a:noFill/>
          <a:ln w="28575">
            <a:solidFill>
              <a:srgbClr val="78C6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BE74B7E7-3F6C-6053-EBD0-4D60AA78E206}"/>
              </a:ext>
            </a:extLst>
          </p:cNvPr>
          <p:cNvSpPr/>
          <p:nvPr/>
        </p:nvSpPr>
        <p:spPr>
          <a:xfrm>
            <a:off x="2357349" y="1518214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6EEBC8A6-DE42-7576-43E9-B07878F9551F}"/>
              </a:ext>
            </a:extLst>
          </p:cNvPr>
          <p:cNvSpPr/>
          <p:nvPr/>
        </p:nvSpPr>
        <p:spPr>
          <a:xfrm>
            <a:off x="2357349" y="3291409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E766824C-BF83-D11A-4724-FFF3D242F264}"/>
              </a:ext>
            </a:extLst>
          </p:cNvPr>
          <p:cNvSpPr/>
          <p:nvPr/>
        </p:nvSpPr>
        <p:spPr>
          <a:xfrm>
            <a:off x="2357349" y="4150609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76B8694-2865-2657-4C03-D7D976753DC2}"/>
              </a:ext>
            </a:extLst>
          </p:cNvPr>
          <p:cNvSpPr txBox="1"/>
          <p:nvPr/>
        </p:nvSpPr>
        <p:spPr>
          <a:xfrm>
            <a:off x="8180185" y="1557465"/>
            <a:ext cx="3308931" cy="1477328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Présentation des contacts internes à la société.</a:t>
            </a:r>
          </a:p>
          <a:p>
            <a:endParaRPr lang="fr-FR" dirty="0"/>
          </a:p>
          <a:p>
            <a:r>
              <a:rPr lang="fr-FR" dirty="0"/>
              <a:t>Présentation des contacts externes à la société que vous avez enregistrés et ajoutés au groupe.</a:t>
            </a:r>
          </a:p>
          <a:p>
            <a:endParaRPr lang="fr-FR" dirty="0"/>
          </a:p>
          <a:p>
            <a:r>
              <a:rPr lang="fr-FR" dirty="0"/>
              <a:t>Groupe supplémentaire créé.</a:t>
            </a:r>
          </a:p>
          <a:p>
            <a:endParaRPr lang="fr-FR" dirty="0"/>
          </a:p>
          <a:p>
            <a:r>
              <a:rPr lang="fr-FR" dirty="0"/>
              <a:t>Création d’un groupe supplémentaire.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2C1CF9D-F216-5372-602F-00D43BDF7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518" y="4736250"/>
            <a:ext cx="2956516" cy="1689438"/>
          </a:xfrm>
          <a:prstGeom prst="rect">
            <a:avLst/>
          </a:prstGeom>
          <a:noFill/>
          <a:ln w="28575">
            <a:solidFill>
              <a:srgbClr val="78C6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Organigramme : Connecteur 31">
            <a:extLst>
              <a:ext uri="{FF2B5EF4-FFF2-40B4-BE49-F238E27FC236}">
                <a16:creationId xmlns:a16="http://schemas.microsoft.com/office/drawing/2014/main" id="{D7DE81A1-3161-E9ED-E83B-009C7414ECD8}"/>
              </a:ext>
            </a:extLst>
          </p:cNvPr>
          <p:cNvSpPr/>
          <p:nvPr/>
        </p:nvSpPr>
        <p:spPr>
          <a:xfrm>
            <a:off x="7605681" y="941850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3" name="Organigramme : Connecteur 32">
            <a:extLst>
              <a:ext uri="{FF2B5EF4-FFF2-40B4-BE49-F238E27FC236}">
                <a16:creationId xmlns:a16="http://schemas.microsoft.com/office/drawing/2014/main" id="{5D668ADF-1E84-F9C0-C716-4AE46C405D85}"/>
              </a:ext>
            </a:extLst>
          </p:cNvPr>
          <p:cNvSpPr/>
          <p:nvPr/>
        </p:nvSpPr>
        <p:spPr>
          <a:xfrm>
            <a:off x="3582896" y="4740329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79343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B5940076-C596-4E9F-8060-31FF4607A20F}"/>
              </a:ext>
            </a:extLst>
          </p:cNvPr>
          <p:cNvSpPr txBox="1">
            <a:spLocks/>
          </p:cNvSpPr>
          <p:nvPr/>
        </p:nvSpPr>
        <p:spPr>
          <a:xfrm>
            <a:off x="755375" y="327329"/>
            <a:ext cx="10521501" cy="116025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fr-FR" sz="4400" b="1" dirty="0">
                <a:solidFill>
                  <a:srgbClr val="0070C0"/>
                </a:solidFill>
              </a:rPr>
              <a:t>Contacts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6F64531-F8D9-3995-9599-AF5891F91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24" y="1249741"/>
            <a:ext cx="7771676" cy="4000374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F0027A-9EFB-25FA-94CB-DEC3772D9EF7}"/>
              </a:ext>
            </a:extLst>
          </p:cNvPr>
          <p:cNvSpPr/>
          <p:nvPr/>
        </p:nvSpPr>
        <p:spPr>
          <a:xfrm>
            <a:off x="1518248" y="1777042"/>
            <a:ext cx="439949" cy="29347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30BBFD-6A0E-FEEE-1608-E6258FFC9723}"/>
              </a:ext>
            </a:extLst>
          </p:cNvPr>
          <p:cNvSpPr/>
          <p:nvPr/>
        </p:nvSpPr>
        <p:spPr>
          <a:xfrm>
            <a:off x="2032957" y="1777041"/>
            <a:ext cx="718869" cy="29347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E26051-8572-4255-E0E3-F370302C2259}"/>
              </a:ext>
            </a:extLst>
          </p:cNvPr>
          <p:cNvSpPr/>
          <p:nvPr/>
        </p:nvSpPr>
        <p:spPr>
          <a:xfrm>
            <a:off x="2856055" y="1777041"/>
            <a:ext cx="473741" cy="29347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DC3042-5489-BB9A-382F-2B5822D11403}"/>
              </a:ext>
            </a:extLst>
          </p:cNvPr>
          <p:cNvSpPr/>
          <p:nvPr/>
        </p:nvSpPr>
        <p:spPr>
          <a:xfrm>
            <a:off x="3434025" y="1782791"/>
            <a:ext cx="930941" cy="29347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6B9C9A-45C6-9871-6F12-A3EA7AC32EC4}"/>
              </a:ext>
            </a:extLst>
          </p:cNvPr>
          <p:cNvSpPr/>
          <p:nvPr/>
        </p:nvSpPr>
        <p:spPr>
          <a:xfrm>
            <a:off x="4465593" y="1785666"/>
            <a:ext cx="473741" cy="29347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8D2ADB-1AAD-BA1A-CF5A-E835C4042FEF}"/>
              </a:ext>
            </a:extLst>
          </p:cNvPr>
          <p:cNvSpPr/>
          <p:nvPr/>
        </p:nvSpPr>
        <p:spPr>
          <a:xfrm>
            <a:off x="5047165" y="1788540"/>
            <a:ext cx="1163854" cy="29347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A285BD6-FC79-0656-C2EF-C8AE3C78F8B8}"/>
              </a:ext>
            </a:extLst>
          </p:cNvPr>
          <p:cNvSpPr txBox="1"/>
          <p:nvPr/>
        </p:nvSpPr>
        <p:spPr>
          <a:xfrm>
            <a:off x="8883070" y="1402190"/>
            <a:ext cx="2996930" cy="1938992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Totalité des contacts enregistrés.</a:t>
            </a:r>
          </a:p>
          <a:p>
            <a:endParaRPr lang="fr-FR" dirty="0"/>
          </a:p>
          <a:p>
            <a:r>
              <a:rPr lang="fr-FR" dirty="0"/>
              <a:t>Contacts personnels.</a:t>
            </a:r>
          </a:p>
          <a:p>
            <a:endParaRPr lang="fr-FR" dirty="0"/>
          </a:p>
          <a:p>
            <a:r>
              <a:rPr lang="fr-FR" dirty="0"/>
              <a:t>Contacts favoris signalés avec une étoile jaune.</a:t>
            </a:r>
          </a:p>
          <a:p>
            <a:endParaRPr lang="fr-FR" dirty="0"/>
          </a:p>
          <a:p>
            <a:r>
              <a:rPr lang="fr-FR" dirty="0"/>
              <a:t>Contacts communs à l’ensemble de la société.</a:t>
            </a:r>
          </a:p>
          <a:p>
            <a:endParaRPr lang="fr-FR" dirty="0"/>
          </a:p>
          <a:p>
            <a:r>
              <a:rPr lang="fr-FR" dirty="0"/>
              <a:t>Contacts internes.</a:t>
            </a:r>
          </a:p>
          <a:p>
            <a:endParaRPr lang="fr-FR" dirty="0"/>
          </a:p>
          <a:p>
            <a:r>
              <a:rPr lang="fr-FR" dirty="0"/>
              <a:t>Contacts présents dans le répertoire du téléphone.</a:t>
            </a:r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F0F0A905-19A8-E002-8EFC-A73DBAF27235}"/>
              </a:ext>
            </a:extLst>
          </p:cNvPr>
          <p:cNvSpPr/>
          <p:nvPr/>
        </p:nvSpPr>
        <p:spPr>
          <a:xfrm>
            <a:off x="1350273" y="160788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4F608DAF-3579-3A16-65E2-303DBEBB006C}"/>
              </a:ext>
            </a:extLst>
          </p:cNvPr>
          <p:cNvSpPr/>
          <p:nvPr/>
        </p:nvSpPr>
        <p:spPr>
          <a:xfrm>
            <a:off x="2006236" y="1595598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70A1E5CA-F992-8CD8-AAEE-6FF2BE479D6E}"/>
              </a:ext>
            </a:extLst>
          </p:cNvPr>
          <p:cNvSpPr/>
          <p:nvPr/>
        </p:nvSpPr>
        <p:spPr>
          <a:xfrm>
            <a:off x="2764152" y="1595597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28C4F8BF-D77E-7C4D-9679-55B877D1847A}"/>
              </a:ext>
            </a:extLst>
          </p:cNvPr>
          <p:cNvSpPr/>
          <p:nvPr/>
        </p:nvSpPr>
        <p:spPr>
          <a:xfrm>
            <a:off x="3419524" y="1595597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D7CFA924-547D-BE50-82E1-592D1FB17959}"/>
              </a:ext>
            </a:extLst>
          </p:cNvPr>
          <p:cNvSpPr/>
          <p:nvPr/>
        </p:nvSpPr>
        <p:spPr>
          <a:xfrm>
            <a:off x="4441634" y="160788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DEB4F467-57FB-5BDD-3E41-8E5EE0F189C3}"/>
              </a:ext>
            </a:extLst>
          </p:cNvPr>
          <p:cNvSpPr/>
          <p:nvPr/>
        </p:nvSpPr>
        <p:spPr>
          <a:xfrm>
            <a:off x="5063469" y="160788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18859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45" y="306965"/>
            <a:ext cx="8534401" cy="85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Transférer </a:t>
            </a:r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  <a:sym typeface="Wingdings" panose="05000000000000000000" pitchFamily="2" charset="2"/>
              </a:rPr>
              <a:t>: paramétrer</a:t>
            </a:r>
            <a:endParaRPr lang="fr-FR" b="1" cap="all" dirty="0">
              <a:ln w="3175" cmpd="sng">
                <a:noFill/>
              </a:ln>
              <a:solidFill>
                <a:srgbClr val="0070C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EDBF7C-36E4-99D6-C115-8576DAFAF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45" y="1609905"/>
            <a:ext cx="3733800" cy="308610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FD5CE329-EE83-3AB6-A49F-A8F173B771BA}"/>
              </a:ext>
            </a:extLst>
          </p:cNvPr>
          <p:cNvSpPr/>
          <p:nvPr/>
        </p:nvSpPr>
        <p:spPr>
          <a:xfrm>
            <a:off x="1453790" y="377311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B2E785-86E3-844D-DB73-31B5C805A37D}"/>
              </a:ext>
            </a:extLst>
          </p:cNvPr>
          <p:cNvSpPr/>
          <p:nvPr/>
        </p:nvSpPr>
        <p:spPr>
          <a:xfrm>
            <a:off x="3648974" y="1805793"/>
            <a:ext cx="862642" cy="368064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C582F5-16E3-3A0E-D558-C3A6BD62CF5A}"/>
              </a:ext>
            </a:extLst>
          </p:cNvPr>
          <p:cNvSpPr/>
          <p:nvPr/>
        </p:nvSpPr>
        <p:spPr>
          <a:xfrm>
            <a:off x="1526874" y="4005341"/>
            <a:ext cx="1000665" cy="59253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13A5667-9B2C-FBF3-8EBF-6B9788797B9C}"/>
              </a:ext>
            </a:extLst>
          </p:cNvPr>
          <p:cNvSpPr txBox="1"/>
          <p:nvPr/>
        </p:nvSpPr>
        <p:spPr>
          <a:xfrm>
            <a:off x="7521635" y="1609905"/>
            <a:ext cx="2996930" cy="3016210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Créer un transfert de votre numéro.</a:t>
            </a:r>
          </a:p>
          <a:p>
            <a:endParaRPr lang="fr-FR" dirty="0"/>
          </a:p>
          <a:p>
            <a:r>
              <a:rPr lang="fr-FR" dirty="0"/>
              <a:t>Donner un titre au transfert.</a:t>
            </a:r>
          </a:p>
          <a:p>
            <a:endParaRPr lang="fr-FR" dirty="0"/>
          </a:p>
          <a:p>
            <a:r>
              <a:rPr lang="fr-FR" dirty="0"/>
              <a:t>Horaire d’application du transfert.</a:t>
            </a:r>
          </a:p>
          <a:p>
            <a:endParaRPr lang="fr-FR" dirty="0"/>
          </a:p>
          <a:p>
            <a:r>
              <a:rPr lang="fr-FR" dirty="0"/>
              <a:t>Fréquence du transfert au choix :</a:t>
            </a:r>
            <a:br>
              <a:rPr lang="fr-FR" dirty="0"/>
            </a:br>
            <a:r>
              <a:rPr lang="fr-FR" dirty="0"/>
              <a:t>Tous les jours/semaine/ mois/ année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Destination du transfert :</a:t>
            </a:r>
            <a:br>
              <a:rPr lang="fr-FR" dirty="0"/>
            </a:br>
            <a:r>
              <a:rPr lang="fr-FR" dirty="0"/>
              <a:t>Messagerie / Messagerie d’une autre personne / Un autre poste téléphonique / Numéro fixe ou mobile / Succession d’appels</a:t>
            </a:r>
          </a:p>
          <a:p>
            <a:endParaRPr lang="fr-FR" dirty="0"/>
          </a:p>
          <a:p>
            <a:r>
              <a:rPr lang="fr-FR" dirty="0"/>
              <a:t>Déterminer le temps de sonnerie avant le transfert.</a:t>
            </a:r>
          </a:p>
          <a:p>
            <a:endParaRPr lang="fr-FR" dirty="0"/>
          </a:p>
          <a:p>
            <a:r>
              <a:rPr lang="fr-FR" dirty="0"/>
              <a:t>Enregistrer pour valider les modifications.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8DAF439-B9C1-9911-47F6-CE32C04D9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450" y="2359791"/>
            <a:ext cx="2640757" cy="3112321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B8DE68C1-32F6-87E2-5FFC-5AC9EC09A1EE}"/>
              </a:ext>
            </a:extLst>
          </p:cNvPr>
          <p:cNvSpPr/>
          <p:nvPr/>
        </p:nvSpPr>
        <p:spPr>
          <a:xfrm>
            <a:off x="4834626" y="255391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1" name="Organigramme : Connecteur 20">
            <a:extLst>
              <a:ext uri="{FF2B5EF4-FFF2-40B4-BE49-F238E27FC236}">
                <a16:creationId xmlns:a16="http://schemas.microsoft.com/office/drawing/2014/main" id="{AE494E5D-21A5-92E6-F978-9D63441A9DDF}"/>
              </a:ext>
            </a:extLst>
          </p:cNvPr>
          <p:cNvSpPr/>
          <p:nvPr/>
        </p:nvSpPr>
        <p:spPr>
          <a:xfrm>
            <a:off x="4287807" y="308659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987CBFFD-E255-FE33-BCA5-BB2273DACD49}"/>
              </a:ext>
            </a:extLst>
          </p:cNvPr>
          <p:cNvSpPr/>
          <p:nvPr/>
        </p:nvSpPr>
        <p:spPr>
          <a:xfrm>
            <a:off x="4287806" y="368372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3" name="Organigramme : Connecteur 22">
            <a:extLst>
              <a:ext uri="{FF2B5EF4-FFF2-40B4-BE49-F238E27FC236}">
                <a16:creationId xmlns:a16="http://schemas.microsoft.com/office/drawing/2014/main" id="{8CB4AAC3-4D73-A890-448D-4442869C0709}"/>
              </a:ext>
            </a:extLst>
          </p:cNvPr>
          <p:cNvSpPr/>
          <p:nvPr/>
        </p:nvSpPr>
        <p:spPr>
          <a:xfrm>
            <a:off x="4301226" y="4185496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4" name="Organigramme : Connecteur 23">
            <a:extLst>
              <a:ext uri="{FF2B5EF4-FFF2-40B4-BE49-F238E27FC236}">
                <a16:creationId xmlns:a16="http://schemas.microsoft.com/office/drawing/2014/main" id="{4B4821D5-4CE3-B697-3C61-063AD15A33E7}"/>
              </a:ext>
            </a:extLst>
          </p:cNvPr>
          <p:cNvSpPr/>
          <p:nvPr/>
        </p:nvSpPr>
        <p:spPr>
          <a:xfrm>
            <a:off x="4301225" y="4881939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5" name="Organigramme : Connecteur 24">
            <a:extLst>
              <a:ext uri="{FF2B5EF4-FFF2-40B4-BE49-F238E27FC236}">
                <a16:creationId xmlns:a16="http://schemas.microsoft.com/office/drawing/2014/main" id="{08C54E75-6669-B9B8-ED2D-B1E2A0069A3C}"/>
              </a:ext>
            </a:extLst>
          </p:cNvPr>
          <p:cNvSpPr/>
          <p:nvPr/>
        </p:nvSpPr>
        <p:spPr>
          <a:xfrm>
            <a:off x="3563903" y="3915951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02764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B5940076-C596-4E9F-8060-31FF4607A20F}"/>
              </a:ext>
            </a:extLst>
          </p:cNvPr>
          <p:cNvSpPr txBox="1">
            <a:spLocks/>
          </p:cNvSpPr>
          <p:nvPr/>
        </p:nvSpPr>
        <p:spPr>
          <a:xfrm>
            <a:off x="684211" y="685800"/>
            <a:ext cx="10521501" cy="116025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4400" b="1" dirty="0">
                <a:solidFill>
                  <a:srgbClr val="0070C0"/>
                </a:solidFill>
              </a:rPr>
              <a:t>Activation et personnalisation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919D1B44-29CC-4803-94C2-C3D310A56526}"/>
              </a:ext>
            </a:extLst>
          </p:cNvPr>
          <p:cNvSpPr txBox="1">
            <a:spLocks/>
          </p:cNvSpPr>
          <p:nvPr/>
        </p:nvSpPr>
        <p:spPr>
          <a:xfrm>
            <a:off x="951631" y="1975449"/>
            <a:ext cx="6400800" cy="3692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STANDARD VIRTUALISÉ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COMPTE : PARAMÉTRER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TABLEAU DE BORD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POSTE TÉLÉPHONIQUE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RACCOURCIS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NOTIFICATIONS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fr-FR" dirty="0">
              <a:solidFill>
                <a:srgbClr val="0070C0"/>
              </a:solidFill>
              <a:latin typeface="Quell Linear Medium" panose="00000500000000000000" pitchFamily="50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44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93" y="367349"/>
            <a:ext cx="8534401" cy="859200"/>
          </a:xfrm>
        </p:spPr>
        <p:txBody>
          <a:bodyPr/>
          <a:lstStyle/>
          <a:p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Appels</a:t>
            </a: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CAB0F7FE-6A53-418A-873D-051B39D68542}"/>
              </a:ext>
            </a:extLst>
          </p:cNvPr>
          <p:cNvSpPr/>
          <p:nvPr/>
        </p:nvSpPr>
        <p:spPr>
          <a:xfrm>
            <a:off x="4246920" y="4493173"/>
            <a:ext cx="454477" cy="1878496"/>
          </a:xfrm>
          <a:prstGeom prst="rect">
            <a:avLst/>
          </a:prstGeom>
          <a:blipFill>
            <a:blip r:embed="rId3" cstate="print"/>
            <a:stretch>
              <a:fillRect l="1" r="-839455"/>
            </a:stretch>
          </a:blipFill>
          <a:ln w="38100">
            <a:solidFill>
              <a:srgbClr val="009FD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A46E8F5-E047-F222-BFDC-255B34FE4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29" y="1119326"/>
            <a:ext cx="9089517" cy="3089984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85AD78A-D096-BC57-C89C-18FBE30F56E0}"/>
              </a:ext>
            </a:extLst>
          </p:cNvPr>
          <p:cNvSpPr txBox="1"/>
          <p:nvPr/>
        </p:nvSpPr>
        <p:spPr>
          <a:xfrm>
            <a:off x="4894335" y="4493173"/>
            <a:ext cx="3516419" cy="1015663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Appel sortant vers un numéro / contact interne.</a:t>
            </a:r>
          </a:p>
          <a:p>
            <a:r>
              <a:rPr lang="fr-FR" dirty="0"/>
              <a:t>Appel sortant vers  un numéros/ contact externe.</a:t>
            </a:r>
          </a:p>
          <a:p>
            <a:r>
              <a:rPr lang="fr-FR" dirty="0"/>
              <a:t>Appel entrant d’un numéro /contact interne.</a:t>
            </a:r>
          </a:p>
          <a:p>
            <a:r>
              <a:rPr lang="fr-FR" dirty="0"/>
              <a:t>Appel entrant d’un numéro / contact externe.</a:t>
            </a:r>
          </a:p>
          <a:p>
            <a:r>
              <a:rPr lang="fr-FR" dirty="0"/>
              <a:t>Appel entrant non répondu d’un numéro/ contact interne.</a:t>
            </a:r>
          </a:p>
          <a:p>
            <a:r>
              <a:rPr lang="fr-FR" dirty="0"/>
              <a:t>Appel entrant non répondu d’un numéro / contact externe.</a:t>
            </a:r>
          </a:p>
        </p:txBody>
      </p:sp>
      <p:sp>
        <p:nvSpPr>
          <p:cNvPr id="4" name="Organigramme : Connecteur 3">
            <a:extLst>
              <a:ext uri="{FF2B5EF4-FFF2-40B4-BE49-F238E27FC236}">
                <a16:creationId xmlns:a16="http://schemas.microsoft.com/office/drawing/2014/main" id="{1752C062-F82A-A1C4-D2A9-60E12371A20E}"/>
              </a:ext>
            </a:extLst>
          </p:cNvPr>
          <p:cNvSpPr/>
          <p:nvPr/>
        </p:nvSpPr>
        <p:spPr>
          <a:xfrm>
            <a:off x="3913922" y="4493173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E139F4F5-ABD2-5C9A-75CF-F46473B97654}"/>
              </a:ext>
            </a:extLst>
          </p:cNvPr>
          <p:cNvSpPr/>
          <p:nvPr/>
        </p:nvSpPr>
        <p:spPr>
          <a:xfrm>
            <a:off x="3913920" y="4814181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31DFA219-539B-CE59-CDE4-AB9E568305F0}"/>
              </a:ext>
            </a:extLst>
          </p:cNvPr>
          <p:cNvSpPr/>
          <p:nvPr/>
        </p:nvSpPr>
        <p:spPr>
          <a:xfrm>
            <a:off x="3913921" y="5168753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725480EC-BC7E-3CC9-AA2D-C32F25908A3A}"/>
              </a:ext>
            </a:extLst>
          </p:cNvPr>
          <p:cNvSpPr/>
          <p:nvPr/>
        </p:nvSpPr>
        <p:spPr>
          <a:xfrm>
            <a:off x="3913920" y="5507868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CA86DFF6-B4F9-3325-01AD-9B1CA5D6986D}"/>
              </a:ext>
            </a:extLst>
          </p:cNvPr>
          <p:cNvSpPr/>
          <p:nvPr/>
        </p:nvSpPr>
        <p:spPr>
          <a:xfrm>
            <a:off x="3913920" y="5832622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CBD3E52F-48B6-77F4-1757-EFFB3DF5A8A2}"/>
              </a:ext>
            </a:extLst>
          </p:cNvPr>
          <p:cNvSpPr/>
          <p:nvPr/>
        </p:nvSpPr>
        <p:spPr>
          <a:xfrm>
            <a:off x="3922545" y="6154212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81438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93" y="367349"/>
            <a:ext cx="8534401" cy="859200"/>
          </a:xfrm>
        </p:spPr>
        <p:txBody>
          <a:bodyPr/>
          <a:lstStyle/>
          <a:p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Appel vidéo inter cely*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85AD78A-D096-BC57-C89C-18FBE30F56E0}"/>
              </a:ext>
            </a:extLst>
          </p:cNvPr>
          <p:cNvSpPr txBox="1"/>
          <p:nvPr/>
        </p:nvSpPr>
        <p:spPr>
          <a:xfrm>
            <a:off x="1176351" y="4097145"/>
            <a:ext cx="4482577" cy="2246769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Pour déclencher l’appel vidéo depuis la vignette de votre correspondant.</a:t>
            </a:r>
          </a:p>
          <a:p>
            <a:endParaRPr lang="fr-FR" sz="1000" dirty="0">
              <a:solidFill>
                <a:srgbClr val="0070C0"/>
              </a:solidFill>
            </a:endParaRPr>
          </a:p>
          <a:p>
            <a:r>
              <a:rPr lang="fr-FR" dirty="0"/>
              <a:t>A</a:t>
            </a:r>
            <a:r>
              <a:rPr lang="fr-FR" sz="1000" dirty="0">
                <a:solidFill>
                  <a:srgbClr val="0070C0"/>
                </a:solidFill>
              </a:rPr>
              <a:t>ctiver la vidéo une fois l’appel en cours.</a:t>
            </a:r>
          </a:p>
          <a:p>
            <a:endParaRPr lang="fr-FR" sz="1000" dirty="0">
              <a:solidFill>
                <a:srgbClr val="0070C0"/>
              </a:solidFill>
            </a:endParaRPr>
          </a:p>
          <a:p>
            <a:r>
              <a:rPr lang="fr-FR" dirty="0"/>
              <a:t>Votre correspondant doit activer sa caméra pour basculer en appel vidéo.</a:t>
            </a:r>
          </a:p>
          <a:p>
            <a:endParaRPr lang="fr-FR" dirty="0"/>
          </a:p>
          <a:p>
            <a:r>
              <a:rPr lang="fr-FR" dirty="0"/>
              <a:t>Agrandir la vignette, basculer en image flottante.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* Fonctionne uniquement avec les utilisateurs cely.</a:t>
            </a:r>
            <a:b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</a:br>
            <a:r>
              <a:rPr lang="fr-FR" sz="800" b="1" cap="all" dirty="0">
                <a:ln w="3175" cmpd="sng">
                  <a:noFill/>
                </a:ln>
                <a:solidFill>
                  <a:srgbClr val="0070C0"/>
                </a:solidFill>
              </a:rPr>
              <a:t>Si Le correspondant n’est pa</a:t>
            </a:r>
            <a:r>
              <a:rPr lang="fr-FR" sz="800" b="1" cap="all" dirty="0">
                <a:ln w="3175" cmpd="sng">
                  <a:noFill/>
                </a:ln>
              </a:rPr>
              <a:t>s connecté, l’appel se transforme en appel normal</a:t>
            </a:r>
            <a:r>
              <a:rPr lang="fr-FR" b="1" cap="all" dirty="0">
                <a:ln w="3175" cmpd="sng">
                  <a:noFill/>
                </a:ln>
              </a:rPr>
              <a:t>.</a:t>
            </a:r>
            <a:endParaRPr lang="fr-FR" dirty="0"/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725480EC-BC7E-3CC9-AA2D-C32F25908A3A}"/>
              </a:ext>
            </a:extLst>
          </p:cNvPr>
          <p:cNvSpPr/>
          <p:nvPr/>
        </p:nvSpPr>
        <p:spPr>
          <a:xfrm>
            <a:off x="7963056" y="290313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5C7E588-C3B7-2CA1-67DC-967E654FC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090" t="29841" r="2500" b="61353"/>
          <a:stretch/>
        </p:blipFill>
        <p:spPr>
          <a:xfrm>
            <a:off x="834425" y="1315330"/>
            <a:ext cx="2978450" cy="78380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4" name="Organigramme : Connecteur 3">
            <a:extLst>
              <a:ext uri="{FF2B5EF4-FFF2-40B4-BE49-F238E27FC236}">
                <a16:creationId xmlns:a16="http://schemas.microsoft.com/office/drawing/2014/main" id="{1752C062-F82A-A1C4-D2A9-60E12371A20E}"/>
              </a:ext>
            </a:extLst>
          </p:cNvPr>
          <p:cNvSpPr/>
          <p:nvPr/>
        </p:nvSpPr>
        <p:spPr>
          <a:xfrm>
            <a:off x="2856704" y="1199216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660D49F-A1B0-7209-D16D-AAF211004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979" y="1304811"/>
            <a:ext cx="2200735" cy="264821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E139F4F5-ABD2-5C9A-75CF-F46473B97654}"/>
              </a:ext>
            </a:extLst>
          </p:cNvPr>
          <p:cNvSpPr/>
          <p:nvPr/>
        </p:nvSpPr>
        <p:spPr>
          <a:xfrm>
            <a:off x="4676314" y="3193675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354E19-7858-980A-B550-B251E6A4B393}"/>
              </a:ext>
            </a:extLst>
          </p:cNvPr>
          <p:cNvSpPr/>
          <p:nvPr/>
        </p:nvSpPr>
        <p:spPr>
          <a:xfrm>
            <a:off x="4611015" y="3481668"/>
            <a:ext cx="410716" cy="368064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7A9AFE5-00B0-9160-602E-ABF90CCFAC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01" t="14555" r="35839" b="26806"/>
          <a:stretch/>
        </p:blipFill>
        <p:spPr>
          <a:xfrm>
            <a:off x="6576084" y="1304810"/>
            <a:ext cx="1345721" cy="2792335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7F85C78-27B2-CED8-8281-FD1981EADE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34" t="834" r="33088" b="3369"/>
          <a:stretch/>
        </p:blipFill>
        <p:spPr>
          <a:xfrm>
            <a:off x="8490313" y="1226549"/>
            <a:ext cx="1475117" cy="456177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31DFA219-539B-CE59-CDE4-AB9E568305F0}"/>
              </a:ext>
            </a:extLst>
          </p:cNvPr>
          <p:cNvSpPr/>
          <p:nvPr/>
        </p:nvSpPr>
        <p:spPr>
          <a:xfrm>
            <a:off x="6934561" y="4059292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81BB7E-E513-32CC-F3E4-77B5E2B45609}"/>
              </a:ext>
            </a:extLst>
          </p:cNvPr>
          <p:cNvSpPr/>
          <p:nvPr/>
        </p:nvSpPr>
        <p:spPr>
          <a:xfrm>
            <a:off x="6961798" y="3849731"/>
            <a:ext cx="210072" cy="13129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7089BAD-F237-16F0-F9FD-F785C8FEE0FF}"/>
              </a:ext>
            </a:extLst>
          </p:cNvPr>
          <p:cNvSpPr/>
          <p:nvPr/>
        </p:nvSpPr>
        <p:spPr>
          <a:xfrm>
            <a:off x="7668883" y="2932980"/>
            <a:ext cx="252922" cy="17252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575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06A81AF-1020-C990-6753-0425FCB31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4" t="19996" r="25940" b="19482"/>
          <a:stretch/>
        </p:blipFill>
        <p:spPr>
          <a:xfrm>
            <a:off x="1000514" y="1727967"/>
            <a:ext cx="2698524" cy="34020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93" y="367349"/>
            <a:ext cx="8534401" cy="859200"/>
          </a:xfrm>
        </p:spPr>
        <p:txBody>
          <a:bodyPr/>
          <a:lstStyle/>
          <a:p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Partage d’écran en appel*</a:t>
            </a:r>
          </a:p>
        </p:txBody>
      </p:sp>
      <p:sp>
        <p:nvSpPr>
          <p:cNvPr id="4" name="Organigramme : Connecteur 3">
            <a:extLst>
              <a:ext uri="{FF2B5EF4-FFF2-40B4-BE49-F238E27FC236}">
                <a16:creationId xmlns:a16="http://schemas.microsoft.com/office/drawing/2014/main" id="{1752C062-F82A-A1C4-D2A9-60E12371A20E}"/>
              </a:ext>
            </a:extLst>
          </p:cNvPr>
          <p:cNvSpPr/>
          <p:nvPr/>
        </p:nvSpPr>
        <p:spPr>
          <a:xfrm>
            <a:off x="2151905" y="4245876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E139F4F5-ABD2-5C9A-75CF-F46473B97654}"/>
              </a:ext>
            </a:extLst>
          </p:cNvPr>
          <p:cNvSpPr/>
          <p:nvPr/>
        </p:nvSpPr>
        <p:spPr>
          <a:xfrm>
            <a:off x="4947026" y="2878829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0D36C90-3FF3-FB3A-4529-D8CD617F03D1}"/>
              </a:ext>
            </a:extLst>
          </p:cNvPr>
          <p:cNvSpPr/>
          <p:nvPr/>
        </p:nvSpPr>
        <p:spPr>
          <a:xfrm>
            <a:off x="1992702" y="4527636"/>
            <a:ext cx="318407" cy="2694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DB9DBB0-3958-98CE-8522-664344A281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5" t="11293" r="20899" b="46725"/>
          <a:stretch/>
        </p:blipFill>
        <p:spPr>
          <a:xfrm>
            <a:off x="3381556" y="3134251"/>
            <a:ext cx="3001992" cy="26984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5C277CB-D427-D79B-4142-DA817FB08FBF}"/>
              </a:ext>
            </a:extLst>
          </p:cNvPr>
          <p:cNvSpPr txBox="1"/>
          <p:nvPr/>
        </p:nvSpPr>
        <p:spPr>
          <a:xfrm>
            <a:off x="6755254" y="2691039"/>
            <a:ext cx="4482577" cy="1631216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Activer le partage d’écran en cliquant sur l’icône « Partage »</a:t>
            </a:r>
          </a:p>
          <a:p>
            <a:endParaRPr lang="fr-FR" sz="1000" dirty="0">
              <a:latin typeface="+mj-lt"/>
            </a:endParaRPr>
          </a:p>
          <a:p>
            <a:r>
              <a:rPr lang="fr-FR" sz="1000" dirty="0">
                <a:latin typeface="+mj-lt"/>
              </a:rPr>
              <a:t>La fenêtre de partage s’ouvre sur votre interface Cely.</a:t>
            </a:r>
          </a:p>
          <a:p>
            <a:endParaRPr lang="fr-FR" sz="1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* Fonctionne uniquement avec les utilisateurs cely.</a:t>
            </a:r>
            <a:b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8603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93" y="367349"/>
            <a:ext cx="8534401" cy="859200"/>
          </a:xfrm>
        </p:spPr>
        <p:txBody>
          <a:bodyPr/>
          <a:lstStyle/>
          <a:p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Partage d’écran en appel*</a:t>
            </a:r>
          </a:p>
        </p:txBody>
      </p:sp>
      <p:sp>
        <p:nvSpPr>
          <p:cNvPr id="4" name="Organigramme : Connecteur 3">
            <a:extLst>
              <a:ext uri="{FF2B5EF4-FFF2-40B4-BE49-F238E27FC236}">
                <a16:creationId xmlns:a16="http://schemas.microsoft.com/office/drawing/2014/main" id="{1752C062-F82A-A1C4-D2A9-60E12371A20E}"/>
              </a:ext>
            </a:extLst>
          </p:cNvPr>
          <p:cNvSpPr/>
          <p:nvPr/>
        </p:nvSpPr>
        <p:spPr>
          <a:xfrm>
            <a:off x="2272929" y="1613581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5C277CB-D427-D79B-4142-DA817FB08FBF}"/>
              </a:ext>
            </a:extLst>
          </p:cNvPr>
          <p:cNvSpPr txBox="1"/>
          <p:nvPr/>
        </p:nvSpPr>
        <p:spPr>
          <a:xfrm>
            <a:off x="6763880" y="2691039"/>
            <a:ext cx="4482577" cy="1785104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sz="1000" dirty="0">
                <a:latin typeface="+mj-lt"/>
              </a:rPr>
              <a:t>Choisir le mode de partage : Onglet internet, Fenêtre ou Tout l’écran</a:t>
            </a:r>
          </a:p>
          <a:p>
            <a:endParaRPr lang="fr-FR" sz="1000" dirty="0">
              <a:latin typeface="+mj-lt"/>
            </a:endParaRPr>
          </a:p>
          <a:p>
            <a:r>
              <a:rPr lang="fr-FR" sz="1000" dirty="0">
                <a:latin typeface="+mj-lt"/>
              </a:rPr>
              <a:t>Le partage est actif.</a:t>
            </a:r>
          </a:p>
          <a:p>
            <a:endParaRPr lang="fr-FR" dirty="0">
              <a:latin typeface="+mj-lt"/>
            </a:endParaRPr>
          </a:p>
          <a:p>
            <a:r>
              <a:rPr lang="fr-FR" sz="1000" dirty="0">
                <a:latin typeface="+mj-lt"/>
              </a:rPr>
              <a:t>Vous pouvez « Développer la vidéo » dans une autre fenêtre.</a:t>
            </a:r>
          </a:p>
          <a:p>
            <a:endParaRPr lang="fr-FR" sz="1000" dirty="0">
              <a:latin typeface="+mj-lt"/>
            </a:endParaRPr>
          </a:p>
          <a:p>
            <a:r>
              <a:rPr lang="fr-FR" sz="1000" dirty="0">
                <a:latin typeface="+mj-lt"/>
              </a:rPr>
              <a:t>Afficher la vidéo en plein écran.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* Fonctionne uniquement avec les utilisateurs cely.</a:t>
            </a:r>
            <a:b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</a:b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71DE5D-3FF6-3E34-2959-6DD5BCD94F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10738" r="18986" b="37828"/>
          <a:stretch/>
        </p:blipFill>
        <p:spPr>
          <a:xfrm>
            <a:off x="836613" y="1835533"/>
            <a:ext cx="3212874" cy="2536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6B91733-1DFE-144E-53FB-CB0B8A817E11}"/>
              </a:ext>
            </a:extLst>
          </p:cNvPr>
          <p:cNvSpPr/>
          <p:nvPr/>
        </p:nvSpPr>
        <p:spPr>
          <a:xfrm>
            <a:off x="1629341" y="1913164"/>
            <a:ext cx="987879" cy="2694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B5CC0F9-FE36-0FC4-03D9-92813977FD3C}"/>
              </a:ext>
            </a:extLst>
          </p:cNvPr>
          <p:cNvCxnSpPr/>
          <p:nvPr/>
        </p:nvCxnSpPr>
        <p:spPr>
          <a:xfrm flipH="1">
            <a:off x="1867354" y="2155981"/>
            <a:ext cx="106135" cy="1714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C149FC2-9027-ECCE-324D-BEE443ED6006}"/>
              </a:ext>
            </a:extLst>
          </p:cNvPr>
          <p:cNvCxnSpPr>
            <a:cxnSpLocks/>
          </p:cNvCxnSpPr>
          <p:nvPr/>
        </p:nvCxnSpPr>
        <p:spPr>
          <a:xfrm>
            <a:off x="2423771" y="2182586"/>
            <a:ext cx="311562" cy="871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D170A56-BFC3-755B-B89E-5D04F19E7F90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2617220" y="2047875"/>
            <a:ext cx="867682" cy="2219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34237D70-316A-D531-10A9-40D41CAB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256" y="1971675"/>
            <a:ext cx="1600200" cy="2914650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7FFBC74-0D95-0F5F-1A59-6C65293FDE9C}"/>
              </a:ext>
            </a:extLst>
          </p:cNvPr>
          <p:cNvSpPr/>
          <p:nvPr/>
        </p:nvSpPr>
        <p:spPr>
          <a:xfrm>
            <a:off x="4740219" y="3334501"/>
            <a:ext cx="1539237" cy="12914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E139F4F5-ABD2-5C9A-75CF-F46473B97654}"/>
              </a:ext>
            </a:extLst>
          </p:cNvPr>
          <p:cNvSpPr/>
          <p:nvPr/>
        </p:nvSpPr>
        <p:spPr>
          <a:xfrm>
            <a:off x="5141193" y="3053515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0789A832-1BE8-F6E8-EC6A-222B3656D1BF}"/>
              </a:ext>
            </a:extLst>
          </p:cNvPr>
          <p:cNvSpPr/>
          <p:nvPr/>
        </p:nvSpPr>
        <p:spPr>
          <a:xfrm>
            <a:off x="6060300" y="3334501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017DE661-72F3-C96A-0DD1-E90CA74A80DC}"/>
              </a:ext>
            </a:extLst>
          </p:cNvPr>
          <p:cNvSpPr/>
          <p:nvPr/>
        </p:nvSpPr>
        <p:spPr>
          <a:xfrm>
            <a:off x="6200359" y="4372013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16568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93" y="367349"/>
            <a:ext cx="8534401" cy="859200"/>
          </a:xfrm>
        </p:spPr>
        <p:txBody>
          <a:bodyPr/>
          <a:lstStyle/>
          <a:p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Partage d’écran en appel*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5C277CB-D427-D79B-4142-DA817FB08FBF}"/>
              </a:ext>
            </a:extLst>
          </p:cNvPr>
          <p:cNvSpPr txBox="1"/>
          <p:nvPr/>
        </p:nvSpPr>
        <p:spPr>
          <a:xfrm>
            <a:off x="6763880" y="2691039"/>
            <a:ext cx="4482577" cy="1631216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pPr marL="0" indent="0">
              <a:buNone/>
            </a:pPr>
            <a:r>
              <a:rPr lang="fr-FR" sz="1000" dirty="0">
                <a:latin typeface="+mj-lt"/>
              </a:rPr>
              <a:t>Choisir le mode d’affichage :</a:t>
            </a:r>
          </a:p>
          <a:p>
            <a:pPr marL="0" indent="0">
              <a:buNone/>
            </a:pPr>
            <a:endParaRPr lang="fr-FR" sz="1000" dirty="0">
              <a:latin typeface="+mj-lt"/>
            </a:endParaRPr>
          </a:p>
          <a:p>
            <a:pPr marL="0" indent="0">
              <a:buNone/>
            </a:pPr>
            <a:r>
              <a:rPr lang="fr-FR" sz="1000" dirty="0">
                <a:latin typeface="+mj-lt"/>
              </a:rPr>
              <a:t>Réduire la vidéo</a:t>
            </a:r>
          </a:p>
          <a:p>
            <a:pPr marL="0" indent="0">
              <a:buNone/>
            </a:pPr>
            <a:endParaRPr lang="fr-FR" sz="1000" dirty="0">
              <a:latin typeface="+mj-lt"/>
            </a:endParaRPr>
          </a:p>
          <a:p>
            <a:pPr marL="0" indent="0">
              <a:buNone/>
            </a:pPr>
            <a:r>
              <a:rPr lang="fr-FR" dirty="0"/>
              <a:t>Double : afficher le partage d’écran et la vidéo du présentateur (activer vidéo).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Plein écran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* Fonctionne uniquement avec les utilisateurs cely.</a:t>
            </a:r>
            <a:b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</a:b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3535A8C-6B85-6859-0B2B-BB160F9B8E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5" t="26683" r="17196" b="26683"/>
          <a:stretch/>
        </p:blipFill>
        <p:spPr>
          <a:xfrm>
            <a:off x="1249136" y="2008414"/>
            <a:ext cx="4094628" cy="2841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4D9138D-EA0A-90EE-6FDF-9B579029F888}"/>
              </a:ext>
            </a:extLst>
          </p:cNvPr>
          <p:cNvSpPr/>
          <p:nvPr/>
        </p:nvSpPr>
        <p:spPr>
          <a:xfrm>
            <a:off x="4367893" y="2359478"/>
            <a:ext cx="653143" cy="26942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240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216" y="327329"/>
            <a:ext cx="10072929" cy="859200"/>
          </a:xfrm>
        </p:spPr>
        <p:txBody>
          <a:bodyPr>
            <a:normAutofit/>
          </a:bodyPr>
          <a:lstStyle/>
          <a:p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Conférences audio Visio</a:t>
            </a:r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  <a:sym typeface="Wingdings" panose="05000000000000000000" pitchFamily="2" charset="2"/>
              </a:rPr>
              <a:t> : paramétrer</a:t>
            </a:r>
            <a:endParaRPr lang="fr-FR" b="1" cap="all" dirty="0">
              <a:ln w="3175" cmpd="sng">
                <a:noFill/>
              </a:ln>
              <a:solidFill>
                <a:srgbClr val="0070C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12EEDE-4435-1E8E-09CF-F96816403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45" y="1271097"/>
            <a:ext cx="2277046" cy="510518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687BF1-5EB5-7453-3538-6CB4CDA4A8ED}"/>
              </a:ext>
            </a:extLst>
          </p:cNvPr>
          <p:cNvSpPr/>
          <p:nvPr/>
        </p:nvSpPr>
        <p:spPr>
          <a:xfrm>
            <a:off x="3062376" y="3616604"/>
            <a:ext cx="508959" cy="23222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6707DB9-E32C-8A3D-A0D7-4FB380BB5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976" y="1186529"/>
            <a:ext cx="2686425" cy="341995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332CE7D-9D9E-D462-CADD-6DD25C9B668E}"/>
              </a:ext>
            </a:extLst>
          </p:cNvPr>
          <p:cNvSpPr txBox="1"/>
          <p:nvPr/>
        </p:nvSpPr>
        <p:spPr>
          <a:xfrm>
            <a:off x="7018563" y="1271097"/>
            <a:ext cx="3516419" cy="1015663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Paramètres  des conférences :</a:t>
            </a:r>
          </a:p>
          <a:p>
            <a:pPr marL="285750" indent="-285750">
              <a:buFontTx/>
              <a:buChar char="-"/>
            </a:pPr>
            <a:r>
              <a:rPr lang="fr-FR" dirty="0"/>
              <a:t>Activation de la vidéo</a:t>
            </a:r>
          </a:p>
          <a:p>
            <a:pPr marL="285750" indent="-285750">
              <a:buFontTx/>
              <a:buChar char="-"/>
            </a:pPr>
            <a:r>
              <a:rPr lang="fr-FR" dirty="0"/>
              <a:t>Activation d’un mot de passe</a:t>
            </a:r>
          </a:p>
          <a:p>
            <a:pPr marL="285750" indent="-285750">
              <a:buFontTx/>
              <a:buChar char="-"/>
            </a:pPr>
            <a:r>
              <a:rPr lang="fr-FR" dirty="0"/>
              <a:t>Intégration d’une musique d’attente</a:t>
            </a:r>
          </a:p>
          <a:p>
            <a:pPr marL="285750" indent="-285750">
              <a:buFontTx/>
              <a:buChar char="-"/>
            </a:pPr>
            <a:r>
              <a:rPr lang="fr-FR" dirty="0"/>
              <a:t>Numéro pour accéder à la conférence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C748FFBD-2942-CB8D-A043-69726CE53B63}"/>
              </a:ext>
            </a:extLst>
          </p:cNvPr>
          <p:cNvSpPr/>
          <p:nvPr/>
        </p:nvSpPr>
        <p:spPr>
          <a:xfrm>
            <a:off x="3160812" y="3384377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A3F54CAE-DEA8-866D-8B7F-0A813799A5AE}"/>
              </a:ext>
            </a:extLst>
          </p:cNvPr>
          <p:cNvSpPr/>
          <p:nvPr/>
        </p:nvSpPr>
        <p:spPr>
          <a:xfrm>
            <a:off x="4095076" y="996586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53631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465E68DF-293D-2C7C-8BB2-03A2DBB8B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260" y="1271097"/>
            <a:ext cx="2543530" cy="216247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216" y="327329"/>
            <a:ext cx="10072929" cy="859200"/>
          </a:xfrm>
        </p:spPr>
        <p:txBody>
          <a:bodyPr>
            <a:normAutofit/>
          </a:bodyPr>
          <a:lstStyle/>
          <a:p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Conférences audio Visio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12EEDE-4435-1E8E-09CF-F96816403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445" y="1271097"/>
            <a:ext cx="2277046" cy="510518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687BF1-5EB5-7453-3538-6CB4CDA4A8ED}"/>
              </a:ext>
            </a:extLst>
          </p:cNvPr>
          <p:cNvSpPr/>
          <p:nvPr/>
        </p:nvSpPr>
        <p:spPr>
          <a:xfrm>
            <a:off x="1915062" y="4235570"/>
            <a:ext cx="672863" cy="234363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332CE7D-9D9E-D462-CADD-6DD25C9B668E}"/>
              </a:ext>
            </a:extLst>
          </p:cNvPr>
          <p:cNvSpPr txBox="1"/>
          <p:nvPr/>
        </p:nvSpPr>
        <p:spPr>
          <a:xfrm>
            <a:off x="7035817" y="1271097"/>
            <a:ext cx="3516419" cy="2246769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Préparer une vidéoconférence.</a:t>
            </a:r>
          </a:p>
          <a:p>
            <a:endParaRPr lang="fr-FR" dirty="0"/>
          </a:p>
          <a:p>
            <a:r>
              <a:rPr lang="fr-FR" dirty="0"/>
              <a:t>Démarrer une audioconférence.</a:t>
            </a:r>
          </a:p>
          <a:p>
            <a:endParaRPr lang="fr-FR" dirty="0"/>
          </a:p>
          <a:p>
            <a:r>
              <a:rPr lang="fr-FR" dirty="0"/>
              <a:t>Copier le lien de la vidéoconférence pour le partager.</a:t>
            </a:r>
          </a:p>
          <a:p>
            <a:endParaRPr lang="fr-FR" dirty="0"/>
          </a:p>
          <a:p>
            <a:r>
              <a:rPr lang="fr-FR" dirty="0"/>
              <a:t>Entrer directement dans la salle de vidéoconférence.</a:t>
            </a:r>
          </a:p>
          <a:p>
            <a:endParaRPr lang="fr-FR" dirty="0"/>
          </a:p>
          <a:p>
            <a:r>
              <a:rPr lang="fr-FR" dirty="0"/>
              <a:t>Programmer une vidéoconférence et inviter des participants.</a:t>
            </a:r>
          </a:p>
          <a:p>
            <a:endParaRPr lang="fr-FR" dirty="0"/>
          </a:p>
          <a:p>
            <a:r>
              <a:rPr lang="fr-FR" dirty="0"/>
              <a:t>Saisir les détails de la réunion pour envoyer l’invitation. Cocher « Ajouter au Calendrier Google » pour synchroniser et envoyer les mises à jour de la réunion.</a:t>
            </a:r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C748FFBD-2942-CB8D-A043-69726CE53B63}"/>
              </a:ext>
            </a:extLst>
          </p:cNvPr>
          <p:cNvSpPr/>
          <p:nvPr/>
        </p:nvSpPr>
        <p:spPr>
          <a:xfrm>
            <a:off x="2111433" y="3988912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496A0D-BDCD-D428-7B90-556325AE8788}"/>
              </a:ext>
            </a:extLst>
          </p:cNvPr>
          <p:cNvSpPr/>
          <p:nvPr/>
        </p:nvSpPr>
        <p:spPr>
          <a:xfrm>
            <a:off x="2691276" y="4235570"/>
            <a:ext cx="672863" cy="234363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EA84E0C9-BE7D-FB92-DBF1-61E576BD3209}"/>
              </a:ext>
            </a:extLst>
          </p:cNvPr>
          <p:cNvSpPr/>
          <p:nvPr/>
        </p:nvSpPr>
        <p:spPr>
          <a:xfrm>
            <a:off x="2747588" y="3988911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66C48E-8066-AC8E-F480-D0E4761D059A}"/>
              </a:ext>
            </a:extLst>
          </p:cNvPr>
          <p:cNvSpPr/>
          <p:nvPr/>
        </p:nvSpPr>
        <p:spPr>
          <a:xfrm>
            <a:off x="3793053" y="2665863"/>
            <a:ext cx="2012832" cy="75194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AFC42748-D57B-D3C8-3896-BEBC150F4921}"/>
              </a:ext>
            </a:extLst>
          </p:cNvPr>
          <p:cNvSpPr/>
          <p:nvPr/>
        </p:nvSpPr>
        <p:spPr>
          <a:xfrm>
            <a:off x="3640074" y="265010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2DE1F351-C15A-291B-407A-42F5C3F4AC21}"/>
              </a:ext>
            </a:extLst>
          </p:cNvPr>
          <p:cNvSpPr/>
          <p:nvPr/>
        </p:nvSpPr>
        <p:spPr>
          <a:xfrm>
            <a:off x="3640074" y="293095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6BDF1915-6706-B322-9F2A-32E32A22FB26}"/>
              </a:ext>
            </a:extLst>
          </p:cNvPr>
          <p:cNvSpPr/>
          <p:nvPr/>
        </p:nvSpPr>
        <p:spPr>
          <a:xfrm>
            <a:off x="3640074" y="3201347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1" name="Organigramme : Connecteur 20">
            <a:extLst>
              <a:ext uri="{FF2B5EF4-FFF2-40B4-BE49-F238E27FC236}">
                <a16:creationId xmlns:a16="http://schemas.microsoft.com/office/drawing/2014/main" id="{523890D6-7F12-1215-2C16-8AAD9C555C55}"/>
              </a:ext>
            </a:extLst>
          </p:cNvPr>
          <p:cNvSpPr/>
          <p:nvPr/>
        </p:nvSpPr>
        <p:spPr>
          <a:xfrm>
            <a:off x="5880995" y="2680889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8175E4-ECB2-78E6-5527-4A87096F0E45}"/>
              </a:ext>
            </a:extLst>
          </p:cNvPr>
          <p:cNvSpPr/>
          <p:nvPr/>
        </p:nvSpPr>
        <p:spPr>
          <a:xfrm>
            <a:off x="5880995" y="2980533"/>
            <a:ext cx="280119" cy="23222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8791544-D058-AC91-E421-9E5FD2FAC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355" y="3599983"/>
            <a:ext cx="1922615" cy="277630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25" name="Organigramme : Connecteur 24">
            <a:extLst>
              <a:ext uri="{FF2B5EF4-FFF2-40B4-BE49-F238E27FC236}">
                <a16:creationId xmlns:a16="http://schemas.microsoft.com/office/drawing/2014/main" id="{E01DC4C1-D455-C72B-791B-B65F7FA87C4C}"/>
              </a:ext>
            </a:extLst>
          </p:cNvPr>
          <p:cNvSpPr/>
          <p:nvPr/>
        </p:nvSpPr>
        <p:spPr>
          <a:xfrm>
            <a:off x="3636295" y="3560171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49954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781EC9E-52FC-DA10-EA24-C80E3655B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35" y="1209323"/>
            <a:ext cx="7410091" cy="331147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350122"/>
            <a:ext cx="8534401" cy="859200"/>
          </a:xfrm>
        </p:spPr>
        <p:txBody>
          <a:bodyPr>
            <a:normAutofit/>
          </a:bodyPr>
          <a:lstStyle/>
          <a:p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Conférences visio</a:t>
            </a:r>
          </a:p>
        </p:txBody>
      </p:sp>
      <p:sp>
        <p:nvSpPr>
          <p:cNvPr id="4" name="Organigramme : Connecteur 3">
            <a:extLst>
              <a:ext uri="{FF2B5EF4-FFF2-40B4-BE49-F238E27FC236}">
                <a16:creationId xmlns:a16="http://schemas.microsoft.com/office/drawing/2014/main" id="{E2E9DAFB-F55B-F2DA-AC7B-3473616FB2FC}"/>
              </a:ext>
            </a:extLst>
          </p:cNvPr>
          <p:cNvSpPr/>
          <p:nvPr/>
        </p:nvSpPr>
        <p:spPr>
          <a:xfrm>
            <a:off x="4739614" y="1884515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14B9837D-43EB-9A38-F80C-E82261D1761D}"/>
              </a:ext>
            </a:extLst>
          </p:cNvPr>
          <p:cNvSpPr/>
          <p:nvPr/>
        </p:nvSpPr>
        <p:spPr>
          <a:xfrm>
            <a:off x="6430570" y="188451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AA845D12-D31D-B965-476E-F562E2BE00F6}"/>
              </a:ext>
            </a:extLst>
          </p:cNvPr>
          <p:cNvSpPr/>
          <p:nvPr/>
        </p:nvSpPr>
        <p:spPr>
          <a:xfrm>
            <a:off x="8003275" y="2996562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37EDC8-F79C-47AD-10D4-58916B9C486A}"/>
              </a:ext>
            </a:extLst>
          </p:cNvPr>
          <p:cNvSpPr/>
          <p:nvPr/>
        </p:nvSpPr>
        <p:spPr>
          <a:xfrm>
            <a:off x="4683301" y="2116741"/>
            <a:ext cx="1579476" cy="120442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7591C6-CC61-34C8-179A-4A8AA2D18321}"/>
              </a:ext>
            </a:extLst>
          </p:cNvPr>
          <p:cNvSpPr/>
          <p:nvPr/>
        </p:nvSpPr>
        <p:spPr>
          <a:xfrm>
            <a:off x="6406700" y="2189717"/>
            <a:ext cx="1736635" cy="76051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40EDB3D-FCA3-2F6E-A695-724228AC0FD7}"/>
              </a:ext>
            </a:extLst>
          </p:cNvPr>
          <p:cNvSpPr txBox="1"/>
          <p:nvPr/>
        </p:nvSpPr>
        <p:spPr>
          <a:xfrm>
            <a:off x="8382149" y="1185019"/>
            <a:ext cx="2826598" cy="1631216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Fenêtre de démarrage de la vidéoconférence.</a:t>
            </a:r>
          </a:p>
          <a:p>
            <a:endParaRPr lang="fr-FR" dirty="0"/>
          </a:p>
          <a:p>
            <a:r>
              <a:rPr lang="fr-FR" dirty="0"/>
              <a:t>Réglages et tests son et vidéo.</a:t>
            </a:r>
          </a:p>
          <a:p>
            <a:endParaRPr lang="fr-FR" dirty="0"/>
          </a:p>
          <a:p>
            <a:r>
              <a:rPr lang="fr-FR" dirty="0"/>
              <a:t>Paramétrage de votre profil.</a:t>
            </a:r>
          </a:p>
          <a:p>
            <a:endParaRPr lang="fr-FR" dirty="0"/>
          </a:p>
          <a:p>
            <a:r>
              <a:rPr lang="fr-FR" dirty="0"/>
              <a:t>Utiliser uniquement le partage d’écran.</a:t>
            </a:r>
          </a:p>
          <a:p>
            <a:endParaRPr lang="fr-FR" dirty="0"/>
          </a:p>
          <a:p>
            <a:r>
              <a:rPr lang="fr-FR" dirty="0"/>
              <a:t>Accéder à la salle de vidéoconférence.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5F6877-2BB0-325B-513E-F7B24806DD8F}"/>
              </a:ext>
            </a:extLst>
          </p:cNvPr>
          <p:cNvSpPr/>
          <p:nvPr/>
        </p:nvSpPr>
        <p:spPr>
          <a:xfrm>
            <a:off x="6406700" y="2974997"/>
            <a:ext cx="1760506" cy="346174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Organigramme : Connecteur 1">
            <a:extLst>
              <a:ext uri="{FF2B5EF4-FFF2-40B4-BE49-F238E27FC236}">
                <a16:creationId xmlns:a16="http://schemas.microsoft.com/office/drawing/2014/main" id="{4A1B7F50-1ADE-B787-623B-D5576C20D169}"/>
              </a:ext>
            </a:extLst>
          </p:cNvPr>
          <p:cNvSpPr/>
          <p:nvPr/>
        </p:nvSpPr>
        <p:spPr>
          <a:xfrm>
            <a:off x="1429946" y="1050628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4C565D-AF23-61B9-BCAF-20A6CAB3F29F}"/>
              </a:ext>
            </a:extLst>
          </p:cNvPr>
          <p:cNvSpPr/>
          <p:nvPr/>
        </p:nvSpPr>
        <p:spPr>
          <a:xfrm>
            <a:off x="6406699" y="3363743"/>
            <a:ext cx="1736635" cy="346174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DE46073A-88A5-5918-318B-4FA53A68BC39}"/>
              </a:ext>
            </a:extLst>
          </p:cNvPr>
          <p:cNvSpPr/>
          <p:nvPr/>
        </p:nvSpPr>
        <p:spPr>
          <a:xfrm>
            <a:off x="6150451" y="342900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37468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0BF97054-F2E6-6F64-EA19-BD6E0635506C}"/>
              </a:ext>
            </a:extLst>
          </p:cNvPr>
          <p:cNvSpPr txBox="1"/>
          <p:nvPr/>
        </p:nvSpPr>
        <p:spPr>
          <a:xfrm>
            <a:off x="4892945" y="4062487"/>
            <a:ext cx="590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10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E2E4AB-CD8B-DE05-1119-67B820614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18" y="1047086"/>
            <a:ext cx="6828717" cy="371469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36" y="347554"/>
            <a:ext cx="8534401" cy="859200"/>
          </a:xfrm>
        </p:spPr>
        <p:txBody>
          <a:bodyPr/>
          <a:lstStyle/>
          <a:p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Conférences visio : OPTIONS</a:t>
            </a: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6B332320-4BF0-0CE4-1E01-F2CF41A05A60}"/>
              </a:ext>
            </a:extLst>
          </p:cNvPr>
          <p:cNvSpPr/>
          <p:nvPr/>
        </p:nvSpPr>
        <p:spPr>
          <a:xfrm>
            <a:off x="1335056" y="1674059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297440DD-B958-CB8D-7DB1-D97DF543D08D}"/>
              </a:ext>
            </a:extLst>
          </p:cNvPr>
          <p:cNvSpPr/>
          <p:nvPr/>
        </p:nvSpPr>
        <p:spPr>
          <a:xfrm>
            <a:off x="1335056" y="214136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BA0A5DAD-B45F-32B0-81CC-AD3891BC4CE5}"/>
              </a:ext>
            </a:extLst>
          </p:cNvPr>
          <p:cNvSpPr/>
          <p:nvPr/>
        </p:nvSpPr>
        <p:spPr>
          <a:xfrm>
            <a:off x="1335056" y="2605818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A1A61764-5BFB-1C9F-842A-E08A4D97FF23}"/>
              </a:ext>
            </a:extLst>
          </p:cNvPr>
          <p:cNvSpPr/>
          <p:nvPr/>
        </p:nvSpPr>
        <p:spPr>
          <a:xfrm>
            <a:off x="1335056" y="3070272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780A113-904A-785C-EB37-F0A21BC38F5E}"/>
              </a:ext>
            </a:extLst>
          </p:cNvPr>
          <p:cNvSpPr txBox="1"/>
          <p:nvPr/>
        </p:nvSpPr>
        <p:spPr>
          <a:xfrm>
            <a:off x="8070146" y="1032440"/>
            <a:ext cx="2826598" cy="4093428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Informations conférences  pour inviter des participants url numéro direct.</a:t>
            </a:r>
          </a:p>
          <a:p>
            <a:endParaRPr lang="fr-FR" dirty="0"/>
          </a:p>
          <a:p>
            <a:r>
              <a:rPr lang="fr-FR" dirty="0"/>
              <a:t>Affichage des participants et de leur micro</a:t>
            </a:r>
          </a:p>
          <a:p>
            <a:endParaRPr lang="fr-FR" dirty="0"/>
          </a:p>
          <a:p>
            <a:r>
              <a:rPr lang="fr-FR" dirty="0"/>
              <a:t>Réglages et tests son et vidéos.</a:t>
            </a:r>
          </a:p>
          <a:p>
            <a:endParaRPr lang="fr-FR" dirty="0"/>
          </a:p>
          <a:p>
            <a:r>
              <a:rPr lang="fr-FR" dirty="0"/>
              <a:t>Fil de discussion commun aux participants.</a:t>
            </a:r>
          </a:p>
          <a:p>
            <a:endParaRPr lang="fr-FR" dirty="0"/>
          </a:p>
          <a:p>
            <a:r>
              <a:rPr lang="fr-FR" dirty="0"/>
              <a:t>Mode d’affichage des participants : présentateur, 3 ou 6 personnes.</a:t>
            </a:r>
          </a:p>
          <a:p>
            <a:endParaRPr lang="fr-FR" dirty="0"/>
          </a:p>
          <a:p>
            <a:r>
              <a:rPr lang="fr-FR" dirty="0"/>
              <a:t>Activer/désactiver le son.</a:t>
            </a:r>
          </a:p>
          <a:p>
            <a:endParaRPr lang="fr-FR" dirty="0"/>
          </a:p>
          <a:p>
            <a:r>
              <a:rPr lang="fr-FR" dirty="0"/>
              <a:t>Activer/désactiver le micro.</a:t>
            </a:r>
          </a:p>
          <a:p>
            <a:endParaRPr lang="fr-FR" dirty="0"/>
          </a:p>
          <a:p>
            <a:r>
              <a:rPr lang="fr-FR" dirty="0"/>
              <a:t>Activer/désactiver la caméra.</a:t>
            </a:r>
          </a:p>
          <a:p>
            <a:endParaRPr lang="fr-FR" dirty="0"/>
          </a:p>
          <a:p>
            <a:r>
              <a:rPr lang="fr-FR" dirty="0"/>
              <a:t>Démarrer le partage d’écran.</a:t>
            </a:r>
          </a:p>
          <a:p>
            <a:endParaRPr lang="fr-FR" dirty="0"/>
          </a:p>
          <a:p>
            <a:r>
              <a:rPr lang="fr-FR" dirty="0"/>
              <a:t>Démarrer le tableau blanc.</a:t>
            </a:r>
          </a:p>
          <a:p>
            <a:endParaRPr lang="fr-FR" dirty="0"/>
          </a:p>
          <a:p>
            <a:r>
              <a:rPr lang="fr-FR" dirty="0"/>
              <a:t>Enregistrer la conférence.</a:t>
            </a:r>
          </a:p>
          <a:p>
            <a:endParaRPr lang="fr-FR" dirty="0"/>
          </a:p>
          <a:p>
            <a:r>
              <a:rPr lang="fr-FR" dirty="0"/>
              <a:t>Quitter la conférence.</a:t>
            </a:r>
          </a:p>
        </p:txBody>
      </p:sp>
      <p:sp>
        <p:nvSpPr>
          <p:cNvPr id="2" name="Organigramme : Connecteur 1">
            <a:extLst>
              <a:ext uri="{FF2B5EF4-FFF2-40B4-BE49-F238E27FC236}">
                <a16:creationId xmlns:a16="http://schemas.microsoft.com/office/drawing/2014/main" id="{2667C92A-3717-63A2-22FA-40A04999D341}"/>
              </a:ext>
            </a:extLst>
          </p:cNvPr>
          <p:cNvSpPr/>
          <p:nvPr/>
        </p:nvSpPr>
        <p:spPr>
          <a:xfrm>
            <a:off x="3059183" y="4123259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" name="Organigramme : Connecteur 3">
            <a:extLst>
              <a:ext uri="{FF2B5EF4-FFF2-40B4-BE49-F238E27FC236}">
                <a16:creationId xmlns:a16="http://schemas.microsoft.com/office/drawing/2014/main" id="{FDCEE335-8515-5E32-EE1D-6BFF4EDF5D8B}"/>
              </a:ext>
            </a:extLst>
          </p:cNvPr>
          <p:cNvSpPr/>
          <p:nvPr/>
        </p:nvSpPr>
        <p:spPr>
          <a:xfrm>
            <a:off x="3437933" y="414238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5238F375-02BA-23E5-3F61-75D627B82B9E}"/>
              </a:ext>
            </a:extLst>
          </p:cNvPr>
          <p:cNvSpPr/>
          <p:nvPr/>
        </p:nvSpPr>
        <p:spPr>
          <a:xfrm>
            <a:off x="3832225" y="414238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EEE6A8A3-A0DF-CCB6-7B9F-70A9CE7D69E8}"/>
              </a:ext>
            </a:extLst>
          </p:cNvPr>
          <p:cNvSpPr/>
          <p:nvPr/>
        </p:nvSpPr>
        <p:spPr>
          <a:xfrm>
            <a:off x="4224660" y="4123259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C98785CF-42C4-2F44-3032-74164ADBC689}"/>
              </a:ext>
            </a:extLst>
          </p:cNvPr>
          <p:cNvSpPr/>
          <p:nvPr/>
        </p:nvSpPr>
        <p:spPr>
          <a:xfrm>
            <a:off x="4589726" y="412326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BE49CA62-3CDC-802F-7871-F95D009FA723}"/>
              </a:ext>
            </a:extLst>
          </p:cNvPr>
          <p:cNvSpPr/>
          <p:nvPr/>
        </p:nvSpPr>
        <p:spPr>
          <a:xfrm>
            <a:off x="4982161" y="411565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7F6D357-620E-EBA2-9572-0056D4089C6E}"/>
              </a:ext>
            </a:extLst>
          </p:cNvPr>
          <p:cNvSpPr txBox="1"/>
          <p:nvPr/>
        </p:nvSpPr>
        <p:spPr>
          <a:xfrm>
            <a:off x="4926680" y="4062968"/>
            <a:ext cx="430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10</a:t>
            </a:r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068735A9-AD23-61C4-DC18-2218F3C42536}"/>
              </a:ext>
            </a:extLst>
          </p:cNvPr>
          <p:cNvSpPr/>
          <p:nvPr/>
        </p:nvSpPr>
        <p:spPr>
          <a:xfrm>
            <a:off x="5342958" y="4123258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794E7B1-8B26-8478-E58F-EAA9E42E234E}"/>
              </a:ext>
            </a:extLst>
          </p:cNvPr>
          <p:cNvSpPr txBox="1"/>
          <p:nvPr/>
        </p:nvSpPr>
        <p:spPr>
          <a:xfrm>
            <a:off x="5271695" y="4062006"/>
            <a:ext cx="430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4" name="Organigramme : Connecteur 23">
            <a:extLst>
              <a:ext uri="{FF2B5EF4-FFF2-40B4-BE49-F238E27FC236}">
                <a16:creationId xmlns:a16="http://schemas.microsoft.com/office/drawing/2014/main" id="{599157C3-BD49-81AA-D09A-C423AAC1D490}"/>
              </a:ext>
            </a:extLst>
          </p:cNvPr>
          <p:cNvSpPr/>
          <p:nvPr/>
        </p:nvSpPr>
        <p:spPr>
          <a:xfrm>
            <a:off x="5731262" y="4120199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EF5A9EB-600C-884E-B526-241CF080E490}"/>
              </a:ext>
            </a:extLst>
          </p:cNvPr>
          <p:cNvSpPr txBox="1"/>
          <p:nvPr/>
        </p:nvSpPr>
        <p:spPr>
          <a:xfrm>
            <a:off x="5679672" y="4061525"/>
            <a:ext cx="430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389006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29E3E4D-C128-C709-2C69-655DDDA8A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319" y="2410059"/>
            <a:ext cx="5951070" cy="3237272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12" y="368617"/>
            <a:ext cx="9594403" cy="859200"/>
          </a:xfrm>
        </p:spPr>
        <p:txBody>
          <a:bodyPr>
            <a:normAutofit/>
          </a:bodyPr>
          <a:lstStyle/>
          <a:p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Conférences visio : partage d’écran</a:t>
            </a:r>
          </a:p>
        </p:txBody>
      </p:sp>
      <p:pic>
        <p:nvPicPr>
          <p:cNvPr id="16" name="Espace réservé du contenu 7">
            <a:extLst>
              <a:ext uri="{FF2B5EF4-FFF2-40B4-BE49-F238E27FC236}">
                <a16:creationId xmlns:a16="http://schemas.microsoft.com/office/drawing/2014/main" id="{E69BCF99-8F89-40BE-A2AF-FEA7B9AB43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" b="2782"/>
          <a:stretch/>
        </p:blipFill>
        <p:spPr>
          <a:xfrm>
            <a:off x="875205" y="1387417"/>
            <a:ext cx="6080711" cy="3237272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609EDAFC-763D-41B8-3A7D-81DEE8C94BE8}"/>
              </a:ext>
            </a:extLst>
          </p:cNvPr>
          <p:cNvSpPr/>
          <p:nvPr/>
        </p:nvSpPr>
        <p:spPr>
          <a:xfrm>
            <a:off x="7356293" y="5046988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E1683F-A1B2-C5E6-A9BE-24F66F42415A}"/>
              </a:ext>
            </a:extLst>
          </p:cNvPr>
          <p:cNvSpPr/>
          <p:nvPr/>
        </p:nvSpPr>
        <p:spPr>
          <a:xfrm>
            <a:off x="7356292" y="5279215"/>
            <a:ext cx="280119" cy="346174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3168F68-C9CA-D381-D79A-D2B285F8E553}"/>
              </a:ext>
            </a:extLst>
          </p:cNvPr>
          <p:cNvSpPr txBox="1"/>
          <p:nvPr/>
        </p:nvSpPr>
        <p:spPr>
          <a:xfrm>
            <a:off x="7107854" y="1387417"/>
            <a:ext cx="2826598" cy="707886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Déclencher le partage d’écran.</a:t>
            </a:r>
          </a:p>
          <a:p>
            <a:endParaRPr lang="fr-FR" dirty="0"/>
          </a:p>
          <a:p>
            <a:r>
              <a:rPr lang="fr-FR" dirty="0"/>
              <a:t>Choisir de partager : Tout l’écran, une Fenêtre, Un Onglet du navigateur.</a:t>
            </a:r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CEC70BD3-10D3-82B8-9497-9E41659F88BA}"/>
              </a:ext>
            </a:extLst>
          </p:cNvPr>
          <p:cNvSpPr/>
          <p:nvPr/>
        </p:nvSpPr>
        <p:spPr>
          <a:xfrm>
            <a:off x="4847894" y="1595933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6522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FAA84A9-F2BC-47AE-92F1-82FCCA717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F211B5E2-E552-40AD-9C0F-AB801998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06" y="367349"/>
            <a:ext cx="8534401" cy="859200"/>
          </a:xfrm>
        </p:spPr>
        <p:txBody>
          <a:bodyPr>
            <a:normAutofit/>
          </a:bodyPr>
          <a:lstStyle/>
          <a:p>
            <a:r>
              <a:rPr lang="fr-FR" b="1" cap="all" dirty="0">
                <a:solidFill>
                  <a:srgbClr val="0070C0"/>
                </a:solidFill>
              </a:rPr>
              <a:t>Standard virtualisé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9AB7C610-8DDF-4D79-86DD-2636CBB113C9}"/>
              </a:ext>
            </a:extLst>
          </p:cNvPr>
          <p:cNvSpPr txBox="1">
            <a:spLocks/>
          </p:cNvSpPr>
          <p:nvPr/>
        </p:nvSpPr>
        <p:spPr>
          <a:xfrm>
            <a:off x="761921" y="1328467"/>
            <a:ext cx="8051175" cy="3987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600" dirty="0">
                <a:solidFill>
                  <a:srgbClr val="0070C0"/>
                </a:solidFill>
              </a:rPr>
              <a:t>Pour rappel, le </a:t>
            </a:r>
            <a:r>
              <a:rPr lang="fr-FR" sz="1600" b="1" dirty="0">
                <a:solidFill>
                  <a:srgbClr val="0070C0"/>
                </a:solidFill>
              </a:rPr>
              <a:t>standard virtualisé </a:t>
            </a:r>
            <a:r>
              <a:rPr lang="fr-FR" sz="1600" dirty="0">
                <a:solidFill>
                  <a:srgbClr val="0070C0"/>
                </a:solidFill>
              </a:rPr>
              <a:t>consiste pour l’entreprise à externaliser les  fonctions de standard téléphonique auprès d’un prestataire qui héberge, pour elle, le  système téléphonique devenu un véritable serveur informatique.</a:t>
            </a:r>
          </a:p>
          <a:p>
            <a:pPr marL="0" indent="0" algn="just">
              <a:buNone/>
            </a:pPr>
            <a:endParaRPr lang="fr-FR" sz="1600" dirty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r>
              <a:rPr lang="fr-FR" sz="1600" dirty="0">
                <a:solidFill>
                  <a:srgbClr val="0070C0"/>
                </a:solidFill>
              </a:rPr>
              <a:t>Networth a développé sa propre solution appelé : CELY. </a:t>
            </a:r>
          </a:p>
          <a:p>
            <a:pPr algn="just">
              <a:buClrTx/>
              <a:buSzPct val="1000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Ce type de solution est notamment connue sous le nom </a:t>
            </a:r>
            <a:r>
              <a:rPr lang="fr-FR" sz="1600" b="1" dirty="0">
                <a:solidFill>
                  <a:srgbClr val="0070C0"/>
                </a:solidFill>
              </a:rPr>
              <a:t>Centrex</a:t>
            </a:r>
            <a:r>
              <a:rPr lang="fr-FR" sz="1600" dirty="0">
                <a:solidFill>
                  <a:srgbClr val="0070C0"/>
                </a:solidFill>
              </a:rPr>
              <a:t> et s’apparente à  de la </a:t>
            </a:r>
          </a:p>
          <a:p>
            <a:pPr marL="0" indent="0" algn="just">
              <a:buClrTx/>
              <a:buSzPct val="100000"/>
              <a:buNone/>
            </a:pPr>
            <a:r>
              <a:rPr lang="fr-FR" sz="1600" dirty="0">
                <a:solidFill>
                  <a:srgbClr val="0070C0"/>
                </a:solidFill>
              </a:rPr>
              <a:t>	« VoIP, Téléphonie cloud, Téléphonie IP, Téléphonie hébergée , Téléphonie virtuelle».</a:t>
            </a: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Aucune installation physique, tous les matériaux sont stockés dans le Datacenter.  </a:t>
            </a:r>
            <a:br>
              <a:rPr lang="fr-FR" sz="1600" dirty="0">
                <a:solidFill>
                  <a:srgbClr val="0070C0"/>
                </a:solidFill>
              </a:rPr>
            </a:br>
            <a:r>
              <a:rPr lang="fr-FR" sz="1600" dirty="0">
                <a:solidFill>
                  <a:srgbClr val="0070C0"/>
                </a:solidFill>
              </a:rPr>
              <a:t>Aucune ressource technique, la gestion est déléguée au partenaire.</a:t>
            </a:r>
          </a:p>
          <a:p>
            <a:pPr marL="171450" indent="-171450" algn="just">
              <a:buClrTx/>
              <a:buSzPct val="1000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Les services sont sécurisés et redondants pour offrir aux clients un accès 24/7.  Evolutivité : le service peut augmenter ou être réduit à la demande.</a:t>
            </a:r>
          </a:p>
          <a:p>
            <a:pPr marL="171450" indent="-171450" algn="just">
              <a:buClrTx/>
              <a:buSzPct val="1000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Professionnel : tous les atouts d’une solution haut de gamme au tarif accessible.</a:t>
            </a:r>
          </a:p>
        </p:txBody>
      </p:sp>
    </p:spTree>
    <p:extLst>
      <p:ext uri="{BB962C8B-B14F-4D97-AF65-F5344CB8AC3E}">
        <p14:creationId xmlns:p14="http://schemas.microsoft.com/office/powerpoint/2010/main" val="4172151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795" y="350097"/>
            <a:ext cx="9728816" cy="859200"/>
          </a:xfrm>
        </p:spPr>
        <p:txBody>
          <a:bodyPr>
            <a:normAutofit/>
          </a:bodyPr>
          <a:lstStyle/>
          <a:p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Conférences visio : tableau blanc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D719DE-8839-2194-EF1B-ECFD40CAF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97" y="1607223"/>
            <a:ext cx="4954533" cy="3003572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2F4BDD-AE18-A8CE-9219-21D588226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342" y="1607223"/>
            <a:ext cx="666750" cy="8096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397BD14-6705-E4F2-32F3-2D3165654597}"/>
              </a:ext>
            </a:extLst>
          </p:cNvPr>
          <p:cNvSpPr txBox="1"/>
          <p:nvPr/>
        </p:nvSpPr>
        <p:spPr>
          <a:xfrm>
            <a:off x="7625439" y="1607223"/>
            <a:ext cx="2826598" cy="553998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Activer le tableau blanc.</a:t>
            </a:r>
          </a:p>
          <a:p>
            <a:endParaRPr lang="fr-FR" dirty="0"/>
          </a:p>
          <a:p>
            <a:r>
              <a:rPr lang="fr-FR" dirty="0"/>
              <a:t>Utiliser les outils de création disponible.</a:t>
            </a:r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6630CA78-5FB7-4BB0-91F1-E5EDF516407B}"/>
              </a:ext>
            </a:extLst>
          </p:cNvPr>
          <p:cNvSpPr/>
          <p:nvPr/>
        </p:nvSpPr>
        <p:spPr>
          <a:xfrm>
            <a:off x="6850032" y="1491109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6C471E1E-101A-D43D-0C27-320D1E70728F}"/>
              </a:ext>
            </a:extLst>
          </p:cNvPr>
          <p:cNvSpPr/>
          <p:nvPr/>
        </p:nvSpPr>
        <p:spPr>
          <a:xfrm>
            <a:off x="3750274" y="1374995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39434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52" y="327511"/>
            <a:ext cx="8534401" cy="859200"/>
          </a:xfrm>
        </p:spPr>
        <p:txBody>
          <a:bodyPr/>
          <a:lstStyle/>
          <a:p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Messagerie vocale : consulter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EA23565-E6EB-639B-5B43-13B7BCA2D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62" y="2181211"/>
            <a:ext cx="10721639" cy="1371934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88B265-6425-4B52-180C-656B7FA20888}"/>
              </a:ext>
            </a:extLst>
          </p:cNvPr>
          <p:cNvSpPr/>
          <p:nvPr/>
        </p:nvSpPr>
        <p:spPr>
          <a:xfrm>
            <a:off x="3088257" y="2567745"/>
            <a:ext cx="1086927" cy="32877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BFE249B6-3F9F-8474-C72B-D0DBB0A233F6}"/>
              </a:ext>
            </a:extLst>
          </p:cNvPr>
          <p:cNvSpPr/>
          <p:nvPr/>
        </p:nvSpPr>
        <p:spPr>
          <a:xfrm>
            <a:off x="3155990" y="2288858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5916C1AF-4126-54C6-0817-8BDC936CAE70}"/>
              </a:ext>
            </a:extLst>
          </p:cNvPr>
          <p:cNvSpPr/>
          <p:nvPr/>
        </p:nvSpPr>
        <p:spPr>
          <a:xfrm>
            <a:off x="10865145" y="3052189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8079D57-BE3F-E6C7-DE3D-578924A12129}"/>
              </a:ext>
            </a:extLst>
          </p:cNvPr>
          <p:cNvSpPr txBox="1"/>
          <p:nvPr/>
        </p:nvSpPr>
        <p:spPr>
          <a:xfrm>
            <a:off x="7728637" y="4365621"/>
            <a:ext cx="2826598" cy="861774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Visualiser et consulter vos messages vocaux.</a:t>
            </a:r>
          </a:p>
          <a:p>
            <a:endParaRPr lang="fr-FR" dirty="0"/>
          </a:p>
          <a:p>
            <a:r>
              <a:rPr lang="fr-FR" dirty="0"/>
              <a:t>Ecouter vos messages vocaux.</a:t>
            </a:r>
          </a:p>
          <a:p>
            <a:endParaRPr lang="fr-FR" dirty="0"/>
          </a:p>
          <a:p>
            <a:r>
              <a:rPr lang="fr-FR" dirty="0"/>
              <a:t>Utiliser les outils de création disponible.</a:t>
            </a:r>
          </a:p>
        </p:txBody>
      </p:sp>
    </p:spTree>
    <p:extLst>
      <p:ext uri="{BB962C8B-B14F-4D97-AF65-F5344CB8AC3E}">
        <p14:creationId xmlns:p14="http://schemas.microsoft.com/office/powerpoint/2010/main" val="3555260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98" y="347471"/>
            <a:ext cx="8534401" cy="859200"/>
          </a:xfrm>
        </p:spPr>
        <p:txBody>
          <a:bodyPr/>
          <a:lstStyle/>
          <a:p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Messagerie vocale : paramétrer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74F79D-A54E-7BBE-0B1C-367B4D3B2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29" y="1277937"/>
            <a:ext cx="4970067" cy="2913063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FAE2AC-C945-A5C5-B279-2CC8F18AD7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694" t="22346" r="16945" b="29259"/>
          <a:stretch/>
        </p:blipFill>
        <p:spPr>
          <a:xfrm>
            <a:off x="3374562" y="3124050"/>
            <a:ext cx="3715640" cy="2913063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4D7671-115E-E67A-FD08-C2FE1D266993}"/>
              </a:ext>
            </a:extLst>
          </p:cNvPr>
          <p:cNvSpPr/>
          <p:nvPr/>
        </p:nvSpPr>
        <p:spPr>
          <a:xfrm>
            <a:off x="1293324" y="1277937"/>
            <a:ext cx="1086927" cy="32877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1DDA1E64-61B8-2C1B-64A1-1CEDC69F402C}"/>
              </a:ext>
            </a:extLst>
          </p:cNvPr>
          <p:cNvSpPr/>
          <p:nvPr/>
        </p:nvSpPr>
        <p:spPr>
          <a:xfrm>
            <a:off x="1836787" y="181702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E1B28903-A072-201E-36F3-2BD67E5369B8}"/>
              </a:ext>
            </a:extLst>
          </p:cNvPr>
          <p:cNvSpPr/>
          <p:nvPr/>
        </p:nvSpPr>
        <p:spPr>
          <a:xfrm>
            <a:off x="4746679" y="3730487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E00458BB-5069-3C27-52A4-8F5B063BD0B5}"/>
              </a:ext>
            </a:extLst>
          </p:cNvPr>
          <p:cNvSpPr/>
          <p:nvPr/>
        </p:nvSpPr>
        <p:spPr>
          <a:xfrm>
            <a:off x="3823812" y="4765716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A773635C-2FCB-E4F7-8A88-E29F90C6600D}"/>
              </a:ext>
            </a:extLst>
          </p:cNvPr>
          <p:cNvSpPr/>
          <p:nvPr/>
        </p:nvSpPr>
        <p:spPr>
          <a:xfrm>
            <a:off x="6372279" y="4765716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CB1F0D8-57F2-DEC2-A524-E4EE2C4EEB6D}"/>
              </a:ext>
            </a:extLst>
          </p:cNvPr>
          <p:cNvSpPr txBox="1"/>
          <p:nvPr/>
        </p:nvSpPr>
        <p:spPr>
          <a:xfrm>
            <a:off x="7528614" y="1303586"/>
            <a:ext cx="3105519" cy="1169551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Activer/désactiver la messagerie vocale.</a:t>
            </a:r>
          </a:p>
          <a:p>
            <a:endParaRPr lang="fr-FR" dirty="0"/>
          </a:p>
          <a:p>
            <a:r>
              <a:rPr lang="fr-FR" dirty="0"/>
              <a:t>Choisir la forme du message.</a:t>
            </a:r>
          </a:p>
          <a:p>
            <a:endParaRPr lang="fr-FR" dirty="0"/>
          </a:p>
          <a:p>
            <a:r>
              <a:rPr lang="fr-FR" dirty="0"/>
              <a:t>Activer/désactiver l’envoi de message par email.</a:t>
            </a:r>
          </a:p>
          <a:p>
            <a:endParaRPr lang="fr-FR" dirty="0"/>
          </a:p>
          <a:p>
            <a:r>
              <a:rPr lang="fr-FR" dirty="0"/>
              <a:t>Activer/désactiver le message vocal après le renvoi.</a:t>
            </a:r>
          </a:p>
        </p:txBody>
      </p:sp>
    </p:spTree>
    <p:extLst>
      <p:ext uri="{BB962C8B-B14F-4D97-AF65-F5344CB8AC3E}">
        <p14:creationId xmlns:p14="http://schemas.microsoft.com/office/powerpoint/2010/main" val="62963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27" y="356841"/>
            <a:ext cx="8534401" cy="859200"/>
          </a:xfrm>
        </p:spPr>
        <p:txBody>
          <a:bodyPr/>
          <a:lstStyle/>
          <a:p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TCHAT : messagerie interne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C2EB53-EDA9-5E44-0947-591B40FAA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27" y="1246328"/>
            <a:ext cx="8109849" cy="497900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B95033-09E0-1411-56DC-504F08317CC6}"/>
              </a:ext>
            </a:extLst>
          </p:cNvPr>
          <p:cNvSpPr/>
          <p:nvPr/>
        </p:nvSpPr>
        <p:spPr>
          <a:xfrm>
            <a:off x="800827" y="2071831"/>
            <a:ext cx="1779909" cy="50032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69D5C1-9C1C-D987-59B7-036E71F94D69}"/>
              </a:ext>
            </a:extLst>
          </p:cNvPr>
          <p:cNvSpPr/>
          <p:nvPr/>
        </p:nvSpPr>
        <p:spPr>
          <a:xfrm>
            <a:off x="3661474" y="5831457"/>
            <a:ext cx="280119" cy="334804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869ECB-E52B-3F12-75EA-4210B63FF30A}"/>
              </a:ext>
            </a:extLst>
          </p:cNvPr>
          <p:cNvSpPr/>
          <p:nvPr/>
        </p:nvSpPr>
        <p:spPr>
          <a:xfrm>
            <a:off x="7145867" y="5831457"/>
            <a:ext cx="330200" cy="334804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650645-B874-56DB-BE24-BAC660C3265E}"/>
              </a:ext>
            </a:extLst>
          </p:cNvPr>
          <p:cNvSpPr/>
          <p:nvPr/>
        </p:nvSpPr>
        <p:spPr>
          <a:xfrm>
            <a:off x="800827" y="2773913"/>
            <a:ext cx="1791417" cy="3447982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DF6DB5-1AC9-576E-C48E-B9F1E35AF59C}"/>
              </a:ext>
            </a:extLst>
          </p:cNvPr>
          <p:cNvSpPr txBox="1"/>
          <p:nvPr/>
        </p:nvSpPr>
        <p:spPr>
          <a:xfrm>
            <a:off x="9027650" y="1921870"/>
            <a:ext cx="2114484" cy="1477328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Groupe de discussion.</a:t>
            </a:r>
          </a:p>
          <a:p>
            <a:endParaRPr lang="fr-FR" dirty="0"/>
          </a:p>
          <a:p>
            <a:r>
              <a:rPr lang="fr-FR" dirty="0"/>
              <a:t>Zone de conversation.</a:t>
            </a:r>
          </a:p>
          <a:p>
            <a:endParaRPr lang="fr-FR" dirty="0"/>
          </a:p>
          <a:p>
            <a:r>
              <a:rPr lang="fr-FR" dirty="0"/>
              <a:t>Contacts internes pour tchater.</a:t>
            </a:r>
          </a:p>
          <a:p>
            <a:endParaRPr lang="fr-FR" dirty="0"/>
          </a:p>
          <a:p>
            <a:r>
              <a:rPr lang="fr-FR" dirty="0"/>
              <a:t>Ajout d’une pièce jointe</a:t>
            </a:r>
          </a:p>
          <a:p>
            <a:endParaRPr lang="fr-FR" dirty="0"/>
          </a:p>
          <a:p>
            <a:r>
              <a:rPr lang="fr-FR" dirty="0"/>
              <a:t>Joindre un emoji</a:t>
            </a:r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A840DE93-536E-5A8B-609F-8BA9D1CDC1A6}"/>
              </a:ext>
            </a:extLst>
          </p:cNvPr>
          <p:cNvSpPr/>
          <p:nvPr/>
        </p:nvSpPr>
        <p:spPr>
          <a:xfrm>
            <a:off x="1836787" y="181702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5FDC512E-CAEB-C4B7-3360-11BC62C311AA}"/>
              </a:ext>
            </a:extLst>
          </p:cNvPr>
          <p:cNvSpPr/>
          <p:nvPr/>
        </p:nvSpPr>
        <p:spPr>
          <a:xfrm>
            <a:off x="5308833" y="2321995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32EE6A89-3B11-67BF-7813-11C05A2B78B4}"/>
              </a:ext>
            </a:extLst>
          </p:cNvPr>
          <p:cNvSpPr/>
          <p:nvPr/>
        </p:nvSpPr>
        <p:spPr>
          <a:xfrm>
            <a:off x="1836786" y="2619939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3683B476-CE04-5BB0-02DD-FD0B5AB0DB41}"/>
              </a:ext>
            </a:extLst>
          </p:cNvPr>
          <p:cNvSpPr/>
          <p:nvPr/>
        </p:nvSpPr>
        <p:spPr>
          <a:xfrm>
            <a:off x="3661474" y="5495558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8C788B7F-124C-5E45-5DF7-E6358F31D94A}"/>
              </a:ext>
            </a:extLst>
          </p:cNvPr>
          <p:cNvSpPr/>
          <p:nvPr/>
        </p:nvSpPr>
        <p:spPr>
          <a:xfrm>
            <a:off x="7170907" y="5495557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56471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A7F42264-C320-232D-1650-8F40AC5B0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8" t="11436" r="70611" b="24357"/>
          <a:stretch/>
        </p:blipFill>
        <p:spPr>
          <a:xfrm>
            <a:off x="887091" y="945028"/>
            <a:ext cx="6919801" cy="52768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27" y="356841"/>
            <a:ext cx="8534401" cy="859200"/>
          </a:xfrm>
        </p:spPr>
        <p:txBody>
          <a:bodyPr/>
          <a:lstStyle/>
          <a:p>
            <a:r>
              <a:rPr lang="fr-FR" b="1" cap="all" dirty="0">
                <a:ln w="3175" cmpd="sng">
                  <a:noFill/>
                </a:ln>
                <a:solidFill>
                  <a:srgbClr val="0070C0"/>
                </a:solidFill>
              </a:rPr>
              <a:t>TCHAT : messagerie interne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B95033-09E0-1411-56DC-504F08317CC6}"/>
              </a:ext>
            </a:extLst>
          </p:cNvPr>
          <p:cNvSpPr/>
          <p:nvPr/>
        </p:nvSpPr>
        <p:spPr>
          <a:xfrm>
            <a:off x="880860" y="2105270"/>
            <a:ext cx="1779909" cy="176799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69D5C1-9C1C-D987-59B7-036E71F94D69}"/>
              </a:ext>
            </a:extLst>
          </p:cNvPr>
          <p:cNvSpPr/>
          <p:nvPr/>
        </p:nvSpPr>
        <p:spPr>
          <a:xfrm>
            <a:off x="3338701" y="5831457"/>
            <a:ext cx="280119" cy="334804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869ECB-E52B-3F12-75EA-4210B63FF30A}"/>
              </a:ext>
            </a:extLst>
          </p:cNvPr>
          <p:cNvSpPr/>
          <p:nvPr/>
        </p:nvSpPr>
        <p:spPr>
          <a:xfrm>
            <a:off x="6980766" y="5816064"/>
            <a:ext cx="330200" cy="334804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650645-B874-56DB-BE24-BAC660C3265E}"/>
              </a:ext>
            </a:extLst>
          </p:cNvPr>
          <p:cNvSpPr/>
          <p:nvPr/>
        </p:nvSpPr>
        <p:spPr>
          <a:xfrm>
            <a:off x="880860" y="3940494"/>
            <a:ext cx="1791417" cy="2598801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DF6DB5-1AC9-576E-C48E-B9F1E35AF59C}"/>
              </a:ext>
            </a:extLst>
          </p:cNvPr>
          <p:cNvSpPr txBox="1"/>
          <p:nvPr/>
        </p:nvSpPr>
        <p:spPr>
          <a:xfrm>
            <a:off x="9027650" y="1921870"/>
            <a:ext cx="2114484" cy="1938992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Groupes de discussion.</a:t>
            </a:r>
          </a:p>
          <a:p>
            <a:endParaRPr lang="fr-FR" dirty="0"/>
          </a:p>
          <a:p>
            <a:r>
              <a:rPr lang="fr-FR" dirty="0"/>
              <a:t>Zone de conversation.</a:t>
            </a:r>
          </a:p>
          <a:p>
            <a:endParaRPr lang="fr-FR" dirty="0"/>
          </a:p>
          <a:p>
            <a:r>
              <a:rPr lang="fr-FR" dirty="0"/>
              <a:t>Contacts internes pour tchater.</a:t>
            </a:r>
          </a:p>
          <a:p>
            <a:endParaRPr lang="fr-FR" dirty="0"/>
          </a:p>
          <a:p>
            <a:r>
              <a:rPr lang="fr-FR" dirty="0"/>
              <a:t>Ajout d’une pièce jointe</a:t>
            </a:r>
          </a:p>
          <a:p>
            <a:endParaRPr lang="fr-FR" dirty="0"/>
          </a:p>
          <a:p>
            <a:r>
              <a:rPr lang="fr-FR" dirty="0"/>
              <a:t>Joindre un emoji</a:t>
            </a:r>
          </a:p>
          <a:p>
            <a:endParaRPr lang="fr-FR" dirty="0"/>
          </a:p>
          <a:p>
            <a:r>
              <a:rPr lang="fr-FR" dirty="0"/>
              <a:t>Faire apparaitre les fonctions : Modifier/Répondre / Supprimer</a:t>
            </a:r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A840DE93-536E-5A8B-609F-8BA9D1CDC1A6}"/>
              </a:ext>
            </a:extLst>
          </p:cNvPr>
          <p:cNvSpPr/>
          <p:nvPr/>
        </p:nvSpPr>
        <p:spPr>
          <a:xfrm>
            <a:off x="1836787" y="181702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5FDC512E-CAEB-C4B7-3360-11BC62C311AA}"/>
              </a:ext>
            </a:extLst>
          </p:cNvPr>
          <p:cNvSpPr/>
          <p:nvPr/>
        </p:nvSpPr>
        <p:spPr>
          <a:xfrm>
            <a:off x="5308833" y="2321995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32EE6A89-3B11-67BF-7813-11C05A2B78B4}"/>
              </a:ext>
            </a:extLst>
          </p:cNvPr>
          <p:cNvSpPr/>
          <p:nvPr/>
        </p:nvSpPr>
        <p:spPr>
          <a:xfrm>
            <a:off x="1777965" y="3979052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3683B476-CE04-5BB0-02DD-FD0B5AB0DB41}"/>
              </a:ext>
            </a:extLst>
          </p:cNvPr>
          <p:cNvSpPr/>
          <p:nvPr/>
        </p:nvSpPr>
        <p:spPr>
          <a:xfrm>
            <a:off x="3338701" y="5514056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8C788B7F-124C-5E45-5DF7-E6358F31D94A}"/>
              </a:ext>
            </a:extLst>
          </p:cNvPr>
          <p:cNvSpPr/>
          <p:nvPr/>
        </p:nvSpPr>
        <p:spPr>
          <a:xfrm>
            <a:off x="7170907" y="5495557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1" name="Organigramme : Connecteur 20">
            <a:extLst>
              <a:ext uri="{FF2B5EF4-FFF2-40B4-BE49-F238E27FC236}">
                <a16:creationId xmlns:a16="http://schemas.microsoft.com/office/drawing/2014/main" id="{B1458453-C575-AB5C-EA44-DEC4B7CD057B}"/>
              </a:ext>
            </a:extLst>
          </p:cNvPr>
          <p:cNvSpPr/>
          <p:nvPr/>
        </p:nvSpPr>
        <p:spPr>
          <a:xfrm>
            <a:off x="5595382" y="4096869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CE933A-4DD9-E85B-3943-DFE032262DED}"/>
              </a:ext>
            </a:extLst>
          </p:cNvPr>
          <p:cNvSpPr/>
          <p:nvPr/>
        </p:nvSpPr>
        <p:spPr>
          <a:xfrm>
            <a:off x="5930900" y="4095165"/>
            <a:ext cx="330200" cy="334804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688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57F525BC-F0AE-FC06-263E-AAD973636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839" y="4262260"/>
            <a:ext cx="5490739" cy="252297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8" y="370483"/>
            <a:ext cx="9328618" cy="859200"/>
          </a:xfrm>
        </p:spPr>
        <p:txBody>
          <a:bodyPr>
            <a:normAutofit fontScale="90000"/>
          </a:bodyPr>
          <a:lstStyle/>
          <a:p>
            <a:r>
              <a:rPr lang="fr-FR" sz="4000" b="1" cap="all" dirty="0">
                <a:ln w="3175" cmpd="sng">
                  <a:noFill/>
                </a:ln>
                <a:solidFill>
                  <a:srgbClr val="0070C0"/>
                </a:solidFill>
              </a:rPr>
              <a:t>Enregistrement d’un appel en softphone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E4DE150-CB71-FD45-0C3B-23E3B3401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74" y="1549019"/>
            <a:ext cx="2186206" cy="2484665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75F2852-C1A0-04CA-7E35-894A386BB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8794" y="1549019"/>
            <a:ext cx="2186206" cy="244470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0D5C3565-9AAB-E2D5-0E44-B11D2A7D83D8}"/>
              </a:ext>
            </a:extLst>
          </p:cNvPr>
          <p:cNvSpPr/>
          <p:nvPr/>
        </p:nvSpPr>
        <p:spPr>
          <a:xfrm>
            <a:off x="2116186" y="3877613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02FFA21F-1D95-75F1-1F0D-402B57563BC7}"/>
              </a:ext>
            </a:extLst>
          </p:cNvPr>
          <p:cNvSpPr/>
          <p:nvPr/>
        </p:nvSpPr>
        <p:spPr>
          <a:xfrm>
            <a:off x="4812483" y="387761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4BF8C07-C4FB-7789-D0C6-D7513D2FE0EF}"/>
              </a:ext>
            </a:extLst>
          </p:cNvPr>
          <p:cNvSpPr txBox="1"/>
          <p:nvPr/>
        </p:nvSpPr>
        <p:spPr>
          <a:xfrm>
            <a:off x="6998689" y="1544076"/>
            <a:ext cx="2884950" cy="2400657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Déclencher l’enregistrement de l’appel.</a:t>
            </a:r>
          </a:p>
          <a:p>
            <a:endParaRPr lang="fr-FR" dirty="0"/>
          </a:p>
          <a:p>
            <a:r>
              <a:rPr lang="fr-FR" dirty="0"/>
              <a:t>Arrêter l’enregistrement.</a:t>
            </a:r>
          </a:p>
          <a:p>
            <a:endParaRPr lang="fr-FR" dirty="0"/>
          </a:p>
          <a:p>
            <a:r>
              <a:rPr lang="fr-FR" dirty="0"/>
              <a:t>Retrouvez vos appels enregistrés.</a:t>
            </a:r>
          </a:p>
          <a:p>
            <a:endParaRPr lang="fr-FR" dirty="0"/>
          </a:p>
          <a:p>
            <a:r>
              <a:rPr lang="fr-FR" dirty="0"/>
              <a:t>Commentaire ajouté à l’enregistrement.</a:t>
            </a:r>
          </a:p>
          <a:p>
            <a:endParaRPr lang="fr-FR" dirty="0"/>
          </a:p>
          <a:p>
            <a:r>
              <a:rPr lang="fr-FR" dirty="0"/>
              <a:t>Ecouter l’enregistrement.</a:t>
            </a:r>
          </a:p>
          <a:p>
            <a:endParaRPr lang="fr-FR" dirty="0"/>
          </a:p>
          <a:p>
            <a:r>
              <a:rPr lang="fr-FR" dirty="0"/>
              <a:t>Ecrire un commentaire.</a:t>
            </a:r>
          </a:p>
          <a:p>
            <a:endParaRPr lang="fr-FR" dirty="0"/>
          </a:p>
          <a:p>
            <a:r>
              <a:rPr lang="fr-FR" dirty="0"/>
              <a:t>Rappeler le numéro enregistré.</a:t>
            </a:r>
          </a:p>
          <a:p>
            <a:endParaRPr lang="fr-FR" dirty="0"/>
          </a:p>
          <a:p>
            <a:r>
              <a:rPr lang="fr-FR" dirty="0"/>
              <a:t>Télécharger ou supprimer l’enregistrement.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056A72-9BDD-A429-465E-7ACD4AE03968}"/>
              </a:ext>
            </a:extLst>
          </p:cNvPr>
          <p:cNvSpPr/>
          <p:nvPr/>
        </p:nvSpPr>
        <p:spPr>
          <a:xfrm>
            <a:off x="3018580" y="4512734"/>
            <a:ext cx="969220" cy="27940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C0D5AE-0F84-43E0-1E61-027EAD02E4F3}"/>
              </a:ext>
            </a:extLst>
          </p:cNvPr>
          <p:cNvSpPr/>
          <p:nvPr/>
        </p:nvSpPr>
        <p:spPr>
          <a:xfrm>
            <a:off x="6303647" y="4792133"/>
            <a:ext cx="876086" cy="169851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04F1F4AA-4B07-D661-5792-2E0DD7D5D452}"/>
              </a:ext>
            </a:extLst>
          </p:cNvPr>
          <p:cNvSpPr/>
          <p:nvPr/>
        </p:nvSpPr>
        <p:spPr>
          <a:xfrm>
            <a:off x="3725449" y="4316198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3" name="Organigramme : Connecteur 22">
            <a:extLst>
              <a:ext uri="{FF2B5EF4-FFF2-40B4-BE49-F238E27FC236}">
                <a16:creationId xmlns:a16="http://schemas.microsoft.com/office/drawing/2014/main" id="{23DE65BA-D0AF-015D-C56B-EBF3D62E6231}"/>
              </a:ext>
            </a:extLst>
          </p:cNvPr>
          <p:cNvSpPr/>
          <p:nvPr/>
        </p:nvSpPr>
        <p:spPr>
          <a:xfrm>
            <a:off x="6366932" y="4517573"/>
            <a:ext cx="207951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4" name="Organigramme : Connecteur 23">
            <a:extLst>
              <a:ext uri="{FF2B5EF4-FFF2-40B4-BE49-F238E27FC236}">
                <a16:creationId xmlns:a16="http://schemas.microsoft.com/office/drawing/2014/main" id="{47EAA79D-9E08-AB2B-3007-916193810A99}"/>
              </a:ext>
            </a:extLst>
          </p:cNvPr>
          <p:cNvSpPr/>
          <p:nvPr/>
        </p:nvSpPr>
        <p:spPr>
          <a:xfrm>
            <a:off x="7108046" y="4659581"/>
            <a:ext cx="969220" cy="279400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rgbClr val="0070C0"/>
                </a:solidFill>
              </a:rPr>
              <a:t>5 – 6 – 7 - 8</a:t>
            </a:r>
          </a:p>
        </p:txBody>
      </p:sp>
    </p:spTree>
    <p:extLst>
      <p:ext uri="{BB962C8B-B14F-4D97-AF65-F5344CB8AC3E}">
        <p14:creationId xmlns:p14="http://schemas.microsoft.com/office/powerpoint/2010/main" val="3019712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1" y="367349"/>
            <a:ext cx="8534401" cy="859200"/>
          </a:xfrm>
        </p:spPr>
        <p:txBody>
          <a:bodyPr/>
          <a:lstStyle/>
          <a:p>
            <a:r>
              <a:rPr lang="fr-FR" sz="3600" b="1" cap="all" dirty="0">
                <a:ln w="3175" cmpd="sng">
                  <a:noFill/>
                </a:ln>
                <a:solidFill>
                  <a:srgbClr val="0070C0"/>
                </a:solidFill>
              </a:rPr>
              <a:t>Fax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96143D-740E-AE52-207F-97FD627F2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03" y="1310217"/>
            <a:ext cx="9458325" cy="293370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07A66E-E350-FA62-03F6-6D7B893E1E65}"/>
              </a:ext>
            </a:extLst>
          </p:cNvPr>
          <p:cNvSpPr/>
          <p:nvPr/>
        </p:nvSpPr>
        <p:spPr>
          <a:xfrm>
            <a:off x="986580" y="1936138"/>
            <a:ext cx="672887" cy="23132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CB1BAA-5EB6-6453-FAD7-6C9A072BC0AC}"/>
              </a:ext>
            </a:extLst>
          </p:cNvPr>
          <p:cNvSpPr/>
          <p:nvPr/>
        </p:nvSpPr>
        <p:spPr>
          <a:xfrm>
            <a:off x="1778744" y="1936138"/>
            <a:ext cx="672887" cy="23132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B7F312-4C19-7CC8-88E4-82355454C643}"/>
              </a:ext>
            </a:extLst>
          </p:cNvPr>
          <p:cNvSpPr/>
          <p:nvPr/>
        </p:nvSpPr>
        <p:spPr>
          <a:xfrm>
            <a:off x="2621708" y="1936137"/>
            <a:ext cx="807292" cy="23132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D35968-9F17-A18F-65ED-E15DC888CE95}"/>
              </a:ext>
            </a:extLst>
          </p:cNvPr>
          <p:cNvSpPr/>
          <p:nvPr/>
        </p:nvSpPr>
        <p:spPr>
          <a:xfrm>
            <a:off x="3616011" y="1936137"/>
            <a:ext cx="922122" cy="23132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0FD5796-488D-6E59-236B-3DAFD537BB86}"/>
              </a:ext>
            </a:extLst>
          </p:cNvPr>
          <p:cNvSpPr txBox="1"/>
          <p:nvPr/>
        </p:nvSpPr>
        <p:spPr>
          <a:xfrm>
            <a:off x="847411" y="4409672"/>
            <a:ext cx="7746256" cy="1477328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numCol="2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Liste des fax reçus.</a:t>
            </a:r>
          </a:p>
          <a:p>
            <a:endParaRPr lang="fr-FR" dirty="0"/>
          </a:p>
          <a:p>
            <a:r>
              <a:rPr lang="fr-FR" dirty="0"/>
              <a:t>Liste des fax envoyés.</a:t>
            </a:r>
          </a:p>
          <a:p>
            <a:endParaRPr lang="fr-FR" dirty="0"/>
          </a:p>
          <a:p>
            <a:r>
              <a:rPr lang="fr-FR" dirty="0"/>
              <a:t>Liste des fax en cours d’envoi.</a:t>
            </a:r>
          </a:p>
          <a:p>
            <a:endParaRPr lang="fr-FR" dirty="0"/>
          </a:p>
          <a:p>
            <a:r>
              <a:rPr lang="fr-FR" dirty="0"/>
              <a:t>Archives des fax.</a:t>
            </a:r>
          </a:p>
          <a:p>
            <a:endParaRPr lang="fr-FR" dirty="0"/>
          </a:p>
          <a:p>
            <a:r>
              <a:rPr lang="fr-FR" dirty="0"/>
              <a:t>Envoyer un fax.</a:t>
            </a:r>
          </a:p>
          <a:p>
            <a:r>
              <a:rPr lang="fr-FR" dirty="0"/>
              <a:t>Trie par « Expéditeur » « Destinataire » ou « Date » en cliquant sur le titre</a:t>
            </a:r>
          </a:p>
          <a:p>
            <a:endParaRPr lang="fr-FR" dirty="0"/>
          </a:p>
          <a:p>
            <a:r>
              <a:rPr lang="fr-FR" dirty="0"/>
              <a:t>Visualisation du fax.</a:t>
            </a:r>
          </a:p>
          <a:p>
            <a:endParaRPr lang="fr-FR" dirty="0"/>
          </a:p>
          <a:p>
            <a:r>
              <a:rPr lang="fr-FR" dirty="0"/>
              <a:t>Notification pour un nouveau fax non consulté.</a:t>
            </a:r>
          </a:p>
          <a:p>
            <a:endParaRPr lang="fr-FR" dirty="0"/>
          </a:p>
        </p:txBody>
      </p:sp>
      <p:sp>
        <p:nvSpPr>
          <p:cNvPr id="2" name="Organigramme : Connecteur 1">
            <a:extLst>
              <a:ext uri="{FF2B5EF4-FFF2-40B4-BE49-F238E27FC236}">
                <a16:creationId xmlns:a16="http://schemas.microsoft.com/office/drawing/2014/main" id="{BC8C7728-9E78-EEA6-D69D-E1DFD3DCF401}"/>
              </a:ext>
            </a:extLst>
          </p:cNvPr>
          <p:cNvSpPr/>
          <p:nvPr/>
        </p:nvSpPr>
        <p:spPr>
          <a:xfrm>
            <a:off x="1157564" y="170391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02323970-DE09-63F3-F18D-0C67DB233F65}"/>
              </a:ext>
            </a:extLst>
          </p:cNvPr>
          <p:cNvSpPr/>
          <p:nvPr/>
        </p:nvSpPr>
        <p:spPr>
          <a:xfrm>
            <a:off x="1906490" y="1690709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79ECD859-6399-CA84-C2CD-B391388C2172}"/>
              </a:ext>
            </a:extLst>
          </p:cNvPr>
          <p:cNvSpPr/>
          <p:nvPr/>
        </p:nvSpPr>
        <p:spPr>
          <a:xfrm>
            <a:off x="2911969" y="1703909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B7F68C0A-E35B-0215-5F01-12A87F87C842}"/>
              </a:ext>
            </a:extLst>
          </p:cNvPr>
          <p:cNvSpPr/>
          <p:nvPr/>
        </p:nvSpPr>
        <p:spPr>
          <a:xfrm>
            <a:off x="3953551" y="1690708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A29C529A-8213-E005-BE24-D20FC498FF03}"/>
              </a:ext>
            </a:extLst>
          </p:cNvPr>
          <p:cNvSpPr/>
          <p:nvPr/>
        </p:nvSpPr>
        <p:spPr>
          <a:xfrm>
            <a:off x="4957961" y="2322755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A9AD03-4766-47E7-79FA-4D3562094862}"/>
              </a:ext>
            </a:extLst>
          </p:cNvPr>
          <p:cNvSpPr/>
          <p:nvPr/>
        </p:nvSpPr>
        <p:spPr>
          <a:xfrm>
            <a:off x="9601199" y="2748435"/>
            <a:ext cx="592667" cy="23222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A7EC67-DABB-B7C7-95DB-334F94B6BDB2}"/>
              </a:ext>
            </a:extLst>
          </p:cNvPr>
          <p:cNvSpPr/>
          <p:nvPr/>
        </p:nvSpPr>
        <p:spPr>
          <a:xfrm>
            <a:off x="7958665" y="1353448"/>
            <a:ext cx="2235201" cy="38845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60CC2AFF-EDF9-8E26-952F-1110621AB3C8}"/>
              </a:ext>
            </a:extLst>
          </p:cNvPr>
          <p:cNvSpPr/>
          <p:nvPr/>
        </p:nvSpPr>
        <p:spPr>
          <a:xfrm>
            <a:off x="9769252" y="1665307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AD096A-8F43-5881-79B6-DABE86054B28}"/>
              </a:ext>
            </a:extLst>
          </p:cNvPr>
          <p:cNvSpPr/>
          <p:nvPr/>
        </p:nvSpPr>
        <p:spPr>
          <a:xfrm>
            <a:off x="6671733" y="3104537"/>
            <a:ext cx="414867" cy="23979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02EA0A6C-5B7E-DAD6-5CA0-3015941D7550}"/>
              </a:ext>
            </a:extLst>
          </p:cNvPr>
          <p:cNvSpPr/>
          <p:nvPr/>
        </p:nvSpPr>
        <p:spPr>
          <a:xfrm>
            <a:off x="9266045" y="276068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9BF4C4-E4C0-A502-0C36-CB71790B2E44}"/>
              </a:ext>
            </a:extLst>
          </p:cNvPr>
          <p:cNvSpPr/>
          <p:nvPr/>
        </p:nvSpPr>
        <p:spPr>
          <a:xfrm>
            <a:off x="986579" y="2322755"/>
            <a:ext cx="3924087" cy="23132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6EC4CA42-3167-F97E-F569-E96C5FD5B43E}"/>
              </a:ext>
            </a:extLst>
          </p:cNvPr>
          <p:cNvSpPr/>
          <p:nvPr/>
        </p:nvSpPr>
        <p:spPr>
          <a:xfrm>
            <a:off x="7086600" y="3104537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153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367349"/>
            <a:ext cx="8509000" cy="859200"/>
          </a:xfrm>
        </p:spPr>
        <p:txBody>
          <a:bodyPr>
            <a:normAutofit/>
          </a:bodyPr>
          <a:lstStyle/>
          <a:p>
            <a:r>
              <a:rPr lang="fr-FR" sz="3600" b="1" cap="all" dirty="0">
                <a:ln w="3175" cmpd="sng">
                  <a:noFill/>
                </a:ln>
                <a:solidFill>
                  <a:srgbClr val="0070C0"/>
                </a:solidFill>
              </a:rPr>
              <a:t>Statistiques : Résumé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E7E035B-546A-49E8-B539-2C05D4E6F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03" y="1333838"/>
            <a:ext cx="8330797" cy="3678655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B096F16-5DC0-48BF-8926-4A6FCC571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599" y="2847375"/>
            <a:ext cx="6267470" cy="793292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69D15F6-E3E4-46B7-AF04-945D10A379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12" t="12422" b="7691"/>
          <a:stretch/>
        </p:blipFill>
        <p:spPr>
          <a:xfrm>
            <a:off x="7643443" y="1364439"/>
            <a:ext cx="1382023" cy="3928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59B8FD-FEA4-C010-F69D-B1551B944BCD}"/>
              </a:ext>
            </a:extLst>
          </p:cNvPr>
          <p:cNvSpPr/>
          <p:nvPr/>
        </p:nvSpPr>
        <p:spPr>
          <a:xfrm>
            <a:off x="1021592" y="1333838"/>
            <a:ext cx="431397" cy="21140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08C81D-19D9-7FB1-2F16-C24FBB966687}"/>
              </a:ext>
            </a:extLst>
          </p:cNvPr>
          <p:cNvSpPr/>
          <p:nvPr/>
        </p:nvSpPr>
        <p:spPr>
          <a:xfrm>
            <a:off x="1558686" y="1333838"/>
            <a:ext cx="787399" cy="21140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DD4224-CE03-5117-6D25-3FAFA478DC18}"/>
              </a:ext>
            </a:extLst>
          </p:cNvPr>
          <p:cNvSpPr/>
          <p:nvPr/>
        </p:nvSpPr>
        <p:spPr>
          <a:xfrm>
            <a:off x="2422286" y="1336833"/>
            <a:ext cx="1151465" cy="21140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DA8A59-24DD-EE7A-71B1-64B0225006DD}"/>
              </a:ext>
            </a:extLst>
          </p:cNvPr>
          <p:cNvSpPr/>
          <p:nvPr/>
        </p:nvSpPr>
        <p:spPr>
          <a:xfrm>
            <a:off x="991003" y="1643118"/>
            <a:ext cx="1227264" cy="211401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7B1433-DB5D-239B-0EDA-7A6C025221B4}"/>
              </a:ext>
            </a:extLst>
          </p:cNvPr>
          <p:cNvSpPr/>
          <p:nvPr/>
        </p:nvSpPr>
        <p:spPr>
          <a:xfrm>
            <a:off x="2273397" y="1640109"/>
            <a:ext cx="1583266" cy="211401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EDC8FE80-6EC6-3BAA-DA8D-46DE54DC2896}"/>
              </a:ext>
            </a:extLst>
          </p:cNvPr>
          <p:cNvSpPr/>
          <p:nvPr/>
        </p:nvSpPr>
        <p:spPr>
          <a:xfrm>
            <a:off x="1075108" y="1085356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D4755895-90B1-0E8E-C693-5298D0DFA94B}"/>
              </a:ext>
            </a:extLst>
          </p:cNvPr>
          <p:cNvSpPr/>
          <p:nvPr/>
        </p:nvSpPr>
        <p:spPr>
          <a:xfrm>
            <a:off x="1760707" y="1092202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3" name="Organigramme : Connecteur 22">
            <a:extLst>
              <a:ext uri="{FF2B5EF4-FFF2-40B4-BE49-F238E27FC236}">
                <a16:creationId xmlns:a16="http://schemas.microsoft.com/office/drawing/2014/main" id="{62FFA747-62BB-F6F9-B562-33EF5B2C6990}"/>
              </a:ext>
            </a:extLst>
          </p:cNvPr>
          <p:cNvSpPr/>
          <p:nvPr/>
        </p:nvSpPr>
        <p:spPr>
          <a:xfrm>
            <a:off x="2806340" y="1069102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5" name="Organigramme : Connecteur 24">
            <a:extLst>
              <a:ext uri="{FF2B5EF4-FFF2-40B4-BE49-F238E27FC236}">
                <a16:creationId xmlns:a16="http://schemas.microsoft.com/office/drawing/2014/main" id="{E5AC8139-6600-115C-5109-F8DE135843BC}"/>
              </a:ext>
            </a:extLst>
          </p:cNvPr>
          <p:cNvSpPr/>
          <p:nvPr/>
        </p:nvSpPr>
        <p:spPr>
          <a:xfrm>
            <a:off x="749344" y="162067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6" name="Organigramme : Connecteur 25">
            <a:extLst>
              <a:ext uri="{FF2B5EF4-FFF2-40B4-BE49-F238E27FC236}">
                <a16:creationId xmlns:a16="http://schemas.microsoft.com/office/drawing/2014/main" id="{33125D9F-8649-192D-48A2-E3004D02FDA9}"/>
              </a:ext>
            </a:extLst>
          </p:cNvPr>
          <p:cNvSpPr/>
          <p:nvPr/>
        </p:nvSpPr>
        <p:spPr>
          <a:xfrm>
            <a:off x="3897045" y="162067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23DE436-3880-332A-6970-D00D1475492A}"/>
              </a:ext>
            </a:extLst>
          </p:cNvPr>
          <p:cNvSpPr txBox="1"/>
          <p:nvPr/>
        </p:nvSpPr>
        <p:spPr>
          <a:xfrm>
            <a:off x="991003" y="5104369"/>
            <a:ext cx="7746256" cy="1477328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numCol="2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Synthèse des statistiques d’appels.</a:t>
            </a:r>
          </a:p>
          <a:p>
            <a:endParaRPr lang="fr-FR" dirty="0"/>
          </a:p>
          <a:p>
            <a:r>
              <a:rPr lang="fr-FR" dirty="0"/>
              <a:t>Accès au Rapport calendaire.</a:t>
            </a:r>
          </a:p>
          <a:p>
            <a:endParaRPr lang="fr-FR" dirty="0"/>
          </a:p>
          <a:p>
            <a:r>
              <a:rPr lang="fr-FR" dirty="0"/>
              <a:t>Accès au Rapport des files d’attente.</a:t>
            </a:r>
          </a:p>
          <a:p>
            <a:endParaRPr lang="fr-FR" dirty="0"/>
          </a:p>
          <a:p>
            <a:r>
              <a:rPr lang="fr-FR" dirty="0"/>
              <a:t>Sélection de la date souhaité pour la synthèse.</a:t>
            </a:r>
          </a:p>
          <a:p>
            <a:endParaRPr lang="fr-FR" dirty="0"/>
          </a:p>
          <a:p>
            <a:r>
              <a:rPr lang="fr-FR" dirty="0"/>
              <a:t>Date du dernier rapport.</a:t>
            </a:r>
          </a:p>
          <a:p>
            <a:r>
              <a:rPr lang="fr-FR" dirty="0"/>
              <a:t>Faire un export </a:t>
            </a:r>
            <a:r>
              <a:rPr lang="fr-FR" dirty="0" err="1"/>
              <a:t>pdf</a:t>
            </a:r>
            <a:r>
              <a:rPr lang="fr-FR" dirty="0"/>
              <a:t> des statistiques.</a:t>
            </a:r>
          </a:p>
          <a:p>
            <a:endParaRPr lang="fr-FR" dirty="0"/>
          </a:p>
          <a:p>
            <a:r>
              <a:rPr lang="fr-FR" dirty="0"/>
              <a:t>Accès au détail des appels des 14 derniers jours.</a:t>
            </a:r>
          </a:p>
          <a:p>
            <a:endParaRPr lang="fr-FR" dirty="0"/>
          </a:p>
          <a:p>
            <a:r>
              <a:rPr lang="fr-FR" dirty="0"/>
              <a:t>Détails par : Appels entrants, Appels sortants, Appels internes, Messagerie vocale.</a:t>
            </a:r>
          </a:p>
          <a:p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B21C2E-79D5-5EE2-6444-DAB35376166B}"/>
              </a:ext>
            </a:extLst>
          </p:cNvPr>
          <p:cNvSpPr/>
          <p:nvPr/>
        </p:nvSpPr>
        <p:spPr>
          <a:xfrm>
            <a:off x="3215148" y="2009627"/>
            <a:ext cx="162026" cy="148154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C6D0B4B-9221-1069-F493-A14590268128}"/>
              </a:ext>
            </a:extLst>
          </p:cNvPr>
          <p:cNvCxnSpPr>
            <a:stCxn id="28" idx="2"/>
          </p:cNvCxnSpPr>
          <p:nvPr/>
        </p:nvCxnSpPr>
        <p:spPr>
          <a:xfrm>
            <a:off x="3296161" y="2157781"/>
            <a:ext cx="663781" cy="653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rganigramme : Connecteur 30">
            <a:extLst>
              <a:ext uri="{FF2B5EF4-FFF2-40B4-BE49-F238E27FC236}">
                <a16:creationId xmlns:a16="http://schemas.microsoft.com/office/drawing/2014/main" id="{29476905-E27A-F9A1-2801-B813E906460F}"/>
              </a:ext>
            </a:extLst>
          </p:cNvPr>
          <p:cNvSpPr/>
          <p:nvPr/>
        </p:nvSpPr>
        <p:spPr>
          <a:xfrm>
            <a:off x="2954259" y="2083671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32" name="Organigramme : Connecteur 31">
            <a:extLst>
              <a:ext uri="{FF2B5EF4-FFF2-40B4-BE49-F238E27FC236}">
                <a16:creationId xmlns:a16="http://schemas.microsoft.com/office/drawing/2014/main" id="{0368F7AA-F7C6-D6ED-BB3D-7F734AC6E95A}"/>
              </a:ext>
            </a:extLst>
          </p:cNvPr>
          <p:cNvSpPr/>
          <p:nvPr/>
        </p:nvSpPr>
        <p:spPr>
          <a:xfrm>
            <a:off x="7281114" y="1407882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CCDBE86-54AA-64B2-89A2-8B3D1EA80D61}"/>
              </a:ext>
            </a:extLst>
          </p:cNvPr>
          <p:cNvSpPr/>
          <p:nvPr/>
        </p:nvSpPr>
        <p:spPr>
          <a:xfrm>
            <a:off x="7573249" y="1333838"/>
            <a:ext cx="1538944" cy="45404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6118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A829A36-0C39-2989-3CFF-18A6BE83E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58" y="969645"/>
            <a:ext cx="7581151" cy="4999355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71" y="271309"/>
            <a:ext cx="8534401" cy="698337"/>
          </a:xfrm>
        </p:spPr>
        <p:txBody>
          <a:bodyPr>
            <a:normAutofit/>
          </a:bodyPr>
          <a:lstStyle/>
          <a:p>
            <a:r>
              <a:rPr lang="fr-FR" sz="3600" b="1" cap="all" dirty="0">
                <a:ln w="3175" cmpd="sng">
                  <a:noFill/>
                </a:ln>
                <a:solidFill>
                  <a:srgbClr val="0070C0"/>
                </a:solidFill>
              </a:rPr>
              <a:t>Statistiques : rapport calendaire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D20344C-7658-CB2D-BC0A-A5F0C273D34B}"/>
              </a:ext>
            </a:extLst>
          </p:cNvPr>
          <p:cNvSpPr txBox="1"/>
          <p:nvPr/>
        </p:nvSpPr>
        <p:spPr>
          <a:xfrm>
            <a:off x="8620883" y="969645"/>
            <a:ext cx="3351735" cy="3785652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Sélection d’un ou plusieurs jours pour afficher les statistiques associés.</a:t>
            </a:r>
          </a:p>
          <a:p>
            <a:endParaRPr lang="fr-FR" dirty="0"/>
          </a:p>
          <a:p>
            <a:r>
              <a:rPr lang="fr-FR" dirty="0"/>
              <a:t>Résumé de l’ensemble des appels sur la date choisie.</a:t>
            </a:r>
          </a:p>
          <a:p>
            <a:endParaRPr lang="fr-FR" dirty="0"/>
          </a:p>
          <a:p>
            <a:r>
              <a:rPr lang="fr-FR" dirty="0"/>
              <a:t>Résumé des temps de tous les appels.</a:t>
            </a:r>
          </a:p>
          <a:p>
            <a:endParaRPr lang="fr-FR" dirty="0"/>
          </a:p>
          <a:p>
            <a:r>
              <a:rPr lang="fr-FR" dirty="0"/>
              <a:t>Détail des Appels entrants : nombre d’appels entrants, durée moyenne des appels entrants.</a:t>
            </a:r>
          </a:p>
          <a:p>
            <a:endParaRPr lang="fr-FR" dirty="0"/>
          </a:p>
          <a:p>
            <a:r>
              <a:rPr lang="fr-FR" dirty="0"/>
              <a:t>Détail des Appels sortants : nombre d’appels sortants, durée moyenne des appels entrants.</a:t>
            </a:r>
          </a:p>
          <a:p>
            <a:endParaRPr lang="fr-FR" dirty="0"/>
          </a:p>
          <a:p>
            <a:r>
              <a:rPr lang="fr-FR" dirty="0"/>
              <a:t>Détail des Appels internes: nombre d’appels internes, durée moyenne des appels internes.</a:t>
            </a:r>
          </a:p>
          <a:p>
            <a:endParaRPr lang="fr-FR" dirty="0"/>
          </a:p>
          <a:p>
            <a:r>
              <a:rPr lang="fr-FR" dirty="0"/>
              <a:t>Pourcentage des temps de communication atterrissant sur la messagerie et sur la durée total des temps de communication le pourcentage en messages.</a:t>
            </a:r>
          </a:p>
          <a:p>
            <a:endParaRPr lang="fr-FR" dirty="0"/>
          </a:p>
          <a:p>
            <a:r>
              <a:rPr lang="fr-FR" dirty="0"/>
              <a:t>Total du nombre d’appels et le temps total qu’ils représentent sur la période sélectionnée.</a:t>
            </a:r>
          </a:p>
          <a:p>
            <a:endParaRPr lang="fr-FR" dirty="0"/>
          </a:p>
          <a:p>
            <a:r>
              <a:rPr lang="fr-FR" dirty="0"/>
              <a:t>Détail des traces d’appels.</a:t>
            </a: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E53DD04F-AA87-FAE7-F259-4A36A874734E}"/>
              </a:ext>
            </a:extLst>
          </p:cNvPr>
          <p:cNvSpPr/>
          <p:nvPr/>
        </p:nvSpPr>
        <p:spPr>
          <a:xfrm>
            <a:off x="2149617" y="1131262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818ECE07-EBF8-A6C2-A13C-DD780537FF26}"/>
              </a:ext>
            </a:extLst>
          </p:cNvPr>
          <p:cNvSpPr/>
          <p:nvPr/>
        </p:nvSpPr>
        <p:spPr>
          <a:xfrm>
            <a:off x="1785520" y="1530317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04A61E1E-C658-F4F2-A391-FD495B650F61}"/>
              </a:ext>
            </a:extLst>
          </p:cNvPr>
          <p:cNvSpPr/>
          <p:nvPr/>
        </p:nvSpPr>
        <p:spPr>
          <a:xfrm>
            <a:off x="5551229" y="1530316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33CF0E-93D3-30EF-0CF4-F00C6A43AEC7}"/>
              </a:ext>
            </a:extLst>
          </p:cNvPr>
          <p:cNvSpPr/>
          <p:nvPr/>
        </p:nvSpPr>
        <p:spPr>
          <a:xfrm>
            <a:off x="916358" y="1152480"/>
            <a:ext cx="1174909" cy="21140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3ADA88-C841-0D16-73E7-5FA969DE30CE}"/>
              </a:ext>
            </a:extLst>
          </p:cNvPr>
          <p:cNvSpPr/>
          <p:nvPr/>
        </p:nvSpPr>
        <p:spPr>
          <a:xfrm>
            <a:off x="916358" y="1441014"/>
            <a:ext cx="3765709" cy="107358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6C092-D25E-E9C4-6378-0B41E15B8BB6}"/>
              </a:ext>
            </a:extLst>
          </p:cNvPr>
          <p:cNvSpPr/>
          <p:nvPr/>
        </p:nvSpPr>
        <p:spPr>
          <a:xfrm>
            <a:off x="4750778" y="1441014"/>
            <a:ext cx="3765709" cy="107358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B02BCE-F3DD-352F-78E1-DDEEF039E6E4}"/>
              </a:ext>
            </a:extLst>
          </p:cNvPr>
          <p:cNvSpPr/>
          <p:nvPr/>
        </p:nvSpPr>
        <p:spPr>
          <a:xfrm>
            <a:off x="916358" y="2631421"/>
            <a:ext cx="2529575" cy="116164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E4BA1D-8DB2-706E-CF48-8D1087A8E7CC}"/>
              </a:ext>
            </a:extLst>
          </p:cNvPr>
          <p:cNvSpPr/>
          <p:nvPr/>
        </p:nvSpPr>
        <p:spPr>
          <a:xfrm>
            <a:off x="5986912" y="2629709"/>
            <a:ext cx="2529575" cy="116164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10EC25C8-1339-E362-205D-779C1C40B083}"/>
              </a:ext>
            </a:extLst>
          </p:cNvPr>
          <p:cNvSpPr/>
          <p:nvPr/>
        </p:nvSpPr>
        <p:spPr>
          <a:xfrm>
            <a:off x="1785519" y="273552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1" name="Organigramme : Connecteur 20">
            <a:extLst>
              <a:ext uri="{FF2B5EF4-FFF2-40B4-BE49-F238E27FC236}">
                <a16:creationId xmlns:a16="http://schemas.microsoft.com/office/drawing/2014/main" id="{E3C01CFD-2544-90BE-290A-506C94D9258C}"/>
              </a:ext>
            </a:extLst>
          </p:cNvPr>
          <p:cNvSpPr/>
          <p:nvPr/>
        </p:nvSpPr>
        <p:spPr>
          <a:xfrm>
            <a:off x="5551228" y="2743986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E3F96C-0C6F-08CD-AE50-ED1DE3259DD6}"/>
              </a:ext>
            </a:extLst>
          </p:cNvPr>
          <p:cNvSpPr/>
          <p:nvPr/>
        </p:nvSpPr>
        <p:spPr>
          <a:xfrm>
            <a:off x="3457337" y="2629709"/>
            <a:ext cx="2529575" cy="116164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rganigramme : Connecteur 22">
            <a:extLst>
              <a:ext uri="{FF2B5EF4-FFF2-40B4-BE49-F238E27FC236}">
                <a16:creationId xmlns:a16="http://schemas.microsoft.com/office/drawing/2014/main" id="{BFD0FE76-9E61-06B8-F232-18023BBB4478}"/>
              </a:ext>
            </a:extLst>
          </p:cNvPr>
          <p:cNvSpPr/>
          <p:nvPr/>
        </p:nvSpPr>
        <p:spPr>
          <a:xfrm>
            <a:off x="6962091" y="2735519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5C5790-C7B1-267C-6B9E-442927B7BE4A}"/>
              </a:ext>
            </a:extLst>
          </p:cNvPr>
          <p:cNvSpPr/>
          <p:nvPr/>
        </p:nvSpPr>
        <p:spPr>
          <a:xfrm>
            <a:off x="916358" y="3906464"/>
            <a:ext cx="2529575" cy="116164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rganigramme : Connecteur 24">
            <a:extLst>
              <a:ext uri="{FF2B5EF4-FFF2-40B4-BE49-F238E27FC236}">
                <a16:creationId xmlns:a16="http://schemas.microsoft.com/office/drawing/2014/main" id="{C95B84D4-EB53-4AE2-03DB-69E924870979}"/>
              </a:ext>
            </a:extLst>
          </p:cNvPr>
          <p:cNvSpPr/>
          <p:nvPr/>
        </p:nvSpPr>
        <p:spPr>
          <a:xfrm>
            <a:off x="1785518" y="407268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769F2C-CE87-62B8-9EEC-42A814155EF3}"/>
              </a:ext>
            </a:extLst>
          </p:cNvPr>
          <p:cNvSpPr/>
          <p:nvPr/>
        </p:nvSpPr>
        <p:spPr>
          <a:xfrm>
            <a:off x="3575120" y="3905632"/>
            <a:ext cx="4857680" cy="116164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rganigramme : Connecteur 26">
            <a:extLst>
              <a:ext uri="{FF2B5EF4-FFF2-40B4-BE49-F238E27FC236}">
                <a16:creationId xmlns:a16="http://schemas.microsoft.com/office/drawing/2014/main" id="{E2002429-9611-71E7-EE1A-DC398D4C1CBF}"/>
              </a:ext>
            </a:extLst>
          </p:cNvPr>
          <p:cNvSpPr/>
          <p:nvPr/>
        </p:nvSpPr>
        <p:spPr>
          <a:xfrm>
            <a:off x="4721894" y="407268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id="{2938BA4D-FED6-289D-5CA0-CE48CA320F8C}"/>
              </a:ext>
            </a:extLst>
          </p:cNvPr>
          <p:cNvSpPr/>
          <p:nvPr/>
        </p:nvSpPr>
        <p:spPr>
          <a:xfrm>
            <a:off x="1785517" y="5150611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5072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61DB38B-C304-43BE-B036-49085DB04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38" y="1165340"/>
            <a:ext cx="8534401" cy="5592162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20" y="333162"/>
            <a:ext cx="10087306" cy="859200"/>
          </a:xfrm>
        </p:spPr>
        <p:txBody>
          <a:bodyPr>
            <a:normAutofit fontScale="90000"/>
          </a:bodyPr>
          <a:lstStyle/>
          <a:p>
            <a:r>
              <a:rPr lang="fr-FR" sz="4400" b="1" cap="all" dirty="0">
                <a:ln w="3175" cmpd="sng">
                  <a:noFill/>
                </a:ln>
                <a:solidFill>
                  <a:srgbClr val="0070C0"/>
                </a:solidFill>
              </a:rPr>
              <a:t>Statistiques : rapport des files d’attente</a:t>
            </a:r>
            <a:endParaRPr lang="fr-FR" b="1" cap="none" dirty="0">
              <a:solidFill>
                <a:srgbClr val="E56F1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E626E5-29E4-FED1-8198-62FD0966428B}"/>
              </a:ext>
            </a:extLst>
          </p:cNvPr>
          <p:cNvSpPr/>
          <p:nvPr/>
        </p:nvSpPr>
        <p:spPr>
          <a:xfrm>
            <a:off x="2719758" y="1190598"/>
            <a:ext cx="1471242" cy="21140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5C2F70-44DD-2123-B690-16D226615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281" y="2346746"/>
            <a:ext cx="5563376" cy="3115110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CCA1015-3665-0852-0520-37D436054C6F}"/>
              </a:ext>
            </a:extLst>
          </p:cNvPr>
          <p:cNvCxnSpPr>
            <a:cxnSpLocks/>
          </p:cNvCxnSpPr>
          <p:nvPr/>
        </p:nvCxnSpPr>
        <p:spPr>
          <a:xfrm>
            <a:off x="3039533" y="2262684"/>
            <a:ext cx="882600" cy="573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CE10A34-6749-6466-51AF-9BEC85ED4D7C}"/>
              </a:ext>
            </a:extLst>
          </p:cNvPr>
          <p:cNvSpPr/>
          <p:nvPr/>
        </p:nvSpPr>
        <p:spPr>
          <a:xfrm>
            <a:off x="923918" y="2058408"/>
            <a:ext cx="938749" cy="21140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BC8E611-F9AB-9E37-8D48-17516BB6BC75}"/>
              </a:ext>
            </a:extLst>
          </p:cNvPr>
          <p:cNvSpPr txBox="1"/>
          <p:nvPr/>
        </p:nvSpPr>
        <p:spPr>
          <a:xfrm>
            <a:off x="9458319" y="1969895"/>
            <a:ext cx="2428117" cy="1015663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Nom de la file d’attente.</a:t>
            </a:r>
          </a:p>
          <a:p>
            <a:endParaRPr lang="fr-FR" dirty="0"/>
          </a:p>
          <a:p>
            <a:r>
              <a:rPr lang="fr-FR" dirty="0"/>
              <a:t>Détail des appels et agents sur cette file avec le Niveau de service.</a:t>
            </a:r>
          </a:p>
          <a:p>
            <a:endParaRPr lang="fr-FR" dirty="0"/>
          </a:p>
          <a:p>
            <a:r>
              <a:rPr lang="fr-FR" dirty="0"/>
              <a:t>Résumé des appels sur la file.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12207F-6137-22E1-D164-48E05CD1741E}"/>
              </a:ext>
            </a:extLst>
          </p:cNvPr>
          <p:cNvSpPr/>
          <p:nvPr/>
        </p:nvSpPr>
        <p:spPr>
          <a:xfrm>
            <a:off x="2313467" y="2051284"/>
            <a:ext cx="1157866" cy="21140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FB8DA0D7-4568-3147-9D87-AE2E596F2F42}"/>
              </a:ext>
            </a:extLst>
          </p:cNvPr>
          <p:cNvSpPr/>
          <p:nvPr/>
        </p:nvSpPr>
        <p:spPr>
          <a:xfrm>
            <a:off x="1675681" y="1908426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2AC0AB14-8FE2-0C21-9C10-4CB2EABD4879}"/>
              </a:ext>
            </a:extLst>
          </p:cNvPr>
          <p:cNvSpPr/>
          <p:nvPr/>
        </p:nvSpPr>
        <p:spPr>
          <a:xfrm>
            <a:off x="3314312" y="1866447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73097862-FCB3-F757-5CCE-3C6024175B2D}"/>
              </a:ext>
            </a:extLst>
          </p:cNvPr>
          <p:cNvSpPr/>
          <p:nvPr/>
        </p:nvSpPr>
        <p:spPr>
          <a:xfrm>
            <a:off x="848805" y="3544262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7F8FCD-93DD-24D3-C63D-E833D2AFDB27}"/>
              </a:ext>
            </a:extLst>
          </p:cNvPr>
          <p:cNvSpPr/>
          <p:nvPr/>
        </p:nvSpPr>
        <p:spPr>
          <a:xfrm>
            <a:off x="986189" y="3880566"/>
            <a:ext cx="2598111" cy="121494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195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934F756-9E40-5E44-15F2-825113196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72" y="1304453"/>
            <a:ext cx="7740597" cy="4249094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AA84A9-F2BC-47AE-92F1-82FCCA717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F211B5E2-E552-40AD-9C0F-AB801998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82" y="357918"/>
            <a:ext cx="8534401" cy="859200"/>
          </a:xfrm>
        </p:spPr>
        <p:txBody>
          <a:bodyPr/>
          <a:lstStyle/>
          <a:p>
            <a:r>
              <a:rPr lang="fr-FR" b="1" cap="all" dirty="0">
                <a:solidFill>
                  <a:srgbClr val="0070C0"/>
                </a:solidFill>
              </a:rPr>
              <a:t>Compte </a:t>
            </a:r>
            <a:r>
              <a:rPr lang="fr-FR" b="1" cap="all" dirty="0">
                <a:solidFill>
                  <a:srgbClr val="0070C0"/>
                </a:solidFill>
                <a:sym typeface="Wingdings" panose="05000000000000000000" pitchFamily="2" charset="2"/>
              </a:rPr>
              <a:t>: Paramétrer</a:t>
            </a:r>
            <a:endParaRPr lang="fr-FR" b="1" cap="all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1DC9F-C2E5-E420-E0CA-9CFF57F0D71E}"/>
              </a:ext>
            </a:extLst>
          </p:cNvPr>
          <p:cNvSpPr/>
          <p:nvPr/>
        </p:nvSpPr>
        <p:spPr>
          <a:xfrm>
            <a:off x="1033445" y="1987245"/>
            <a:ext cx="595223" cy="469123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749759-1EFE-7582-8A29-E062BB46BADB}"/>
              </a:ext>
            </a:extLst>
          </p:cNvPr>
          <p:cNvSpPr/>
          <p:nvPr/>
        </p:nvSpPr>
        <p:spPr>
          <a:xfrm>
            <a:off x="6747847" y="1302199"/>
            <a:ext cx="2096594" cy="488905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459BB2-07FB-200A-9DFA-3E60CFAC7ADB}"/>
              </a:ext>
            </a:extLst>
          </p:cNvPr>
          <p:cNvSpPr txBox="1"/>
          <p:nvPr/>
        </p:nvSpPr>
        <p:spPr>
          <a:xfrm>
            <a:off x="9179483" y="1812769"/>
            <a:ext cx="2432649" cy="1938992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Poste que vous souhaitez personnaliser. Si vous possédez plusieurs périphériques.</a:t>
            </a:r>
          </a:p>
          <a:p>
            <a:pPr marL="228600" indent="-228600">
              <a:buFont typeface="+mj-lt"/>
              <a:buAutoNum type="arabicPeriod"/>
            </a:pPr>
            <a:endParaRPr lang="fr-FR" sz="1000" dirty="0">
              <a:solidFill>
                <a:srgbClr val="0070C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Charger une photo personnalisée pour votre vignette.</a:t>
            </a:r>
          </a:p>
          <a:p>
            <a:pPr marL="228600" indent="-228600">
              <a:buFont typeface="+mj-lt"/>
              <a:buAutoNum type="arabicPeriod"/>
            </a:pPr>
            <a:endParaRPr lang="fr-FR" sz="1000" dirty="0">
              <a:solidFill>
                <a:srgbClr val="0070C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 Gestion du mot de passe.</a:t>
            </a:r>
          </a:p>
          <a:p>
            <a:pPr marL="228600" indent="-228600">
              <a:buFont typeface="+mj-lt"/>
              <a:buAutoNum type="arabicPeriod"/>
            </a:pPr>
            <a:endParaRPr lang="fr-FR" sz="1000" dirty="0">
              <a:solidFill>
                <a:srgbClr val="0070C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Prédéfinir un numéro de renvoi pour pouvoir l’activer rapidement.</a:t>
            </a:r>
          </a:p>
          <a:p>
            <a:endParaRPr lang="fr-FR" sz="1000" b="1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626D25-5EA5-C0F3-BAD9-009AAA656ECD}"/>
              </a:ext>
            </a:extLst>
          </p:cNvPr>
          <p:cNvSpPr/>
          <p:nvPr/>
        </p:nvSpPr>
        <p:spPr>
          <a:xfrm>
            <a:off x="5681644" y="2970477"/>
            <a:ext cx="1135163" cy="400111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1E9DCC-AC8C-F62F-F61F-A4CD73F5C706}"/>
              </a:ext>
            </a:extLst>
          </p:cNvPr>
          <p:cNvSpPr/>
          <p:nvPr/>
        </p:nvSpPr>
        <p:spPr>
          <a:xfrm>
            <a:off x="1244768" y="5037382"/>
            <a:ext cx="1915065" cy="400111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29EB31-8984-AD0D-0949-2055E98DA0D7}"/>
              </a:ext>
            </a:extLst>
          </p:cNvPr>
          <p:cNvSpPr/>
          <p:nvPr/>
        </p:nvSpPr>
        <p:spPr>
          <a:xfrm>
            <a:off x="1244768" y="3253324"/>
            <a:ext cx="2449902" cy="74766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3EF4DA0F-9429-3EA5-4A68-5F1C11A21158}"/>
              </a:ext>
            </a:extLst>
          </p:cNvPr>
          <p:cNvSpPr/>
          <p:nvPr/>
        </p:nvSpPr>
        <p:spPr>
          <a:xfrm>
            <a:off x="6569102" y="1161009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E8FE97E3-485D-FA78-9FBD-BA36933A390C}"/>
              </a:ext>
            </a:extLst>
          </p:cNvPr>
          <p:cNvSpPr/>
          <p:nvPr/>
        </p:nvSpPr>
        <p:spPr>
          <a:xfrm>
            <a:off x="6669197" y="2837199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1" name="Organigramme : Connecteur 20">
            <a:extLst>
              <a:ext uri="{FF2B5EF4-FFF2-40B4-BE49-F238E27FC236}">
                <a16:creationId xmlns:a16="http://schemas.microsoft.com/office/drawing/2014/main" id="{9EA16CDD-0755-01F8-2BCC-7D0495535120}"/>
              </a:ext>
            </a:extLst>
          </p:cNvPr>
          <p:cNvSpPr/>
          <p:nvPr/>
        </p:nvSpPr>
        <p:spPr>
          <a:xfrm>
            <a:off x="3417666" y="3245426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B73ADC35-F2B0-339D-D121-6E1F19C77E45}"/>
              </a:ext>
            </a:extLst>
          </p:cNvPr>
          <p:cNvSpPr/>
          <p:nvPr/>
        </p:nvSpPr>
        <p:spPr>
          <a:xfrm>
            <a:off x="2900664" y="4962255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445680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A962071-AB03-62AC-34D1-D7696758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48267"/>
          </a:xfrm>
        </p:spPr>
        <p:txBody>
          <a:bodyPr>
            <a:normAutofit/>
          </a:bodyPr>
          <a:lstStyle/>
          <a:p>
            <a:r>
              <a:rPr lang="fr-FR" sz="4400" b="1" cap="all" dirty="0">
                <a:ln w="3175" cmpd="sng">
                  <a:noFill/>
                </a:ln>
                <a:solidFill>
                  <a:srgbClr val="0070C0"/>
                </a:solidFill>
              </a:rPr>
              <a:t>sms</a:t>
            </a:r>
            <a:endParaRPr lang="fr-FR" b="1" cap="none" dirty="0">
              <a:solidFill>
                <a:srgbClr val="E56F1F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4FEF90-E24B-104D-D8FB-A36084AFF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116" y="1293962"/>
            <a:ext cx="5189284" cy="4951563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313C1B-8787-ED02-E5D2-2EA6A8011AC3}"/>
              </a:ext>
            </a:extLst>
          </p:cNvPr>
          <p:cNvSpPr/>
          <p:nvPr/>
        </p:nvSpPr>
        <p:spPr>
          <a:xfrm>
            <a:off x="6172200" y="1816869"/>
            <a:ext cx="832449" cy="21140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3DAD84-4206-BB6B-8B08-F66FC4A29DF5}"/>
              </a:ext>
            </a:extLst>
          </p:cNvPr>
          <p:cNvSpPr/>
          <p:nvPr/>
        </p:nvSpPr>
        <p:spPr>
          <a:xfrm>
            <a:off x="7082286" y="1829004"/>
            <a:ext cx="560717" cy="21140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6C9172-F623-1E6C-670B-F0317B979C04}"/>
              </a:ext>
            </a:extLst>
          </p:cNvPr>
          <p:cNvSpPr/>
          <p:nvPr/>
        </p:nvSpPr>
        <p:spPr>
          <a:xfrm>
            <a:off x="7720640" y="1829004"/>
            <a:ext cx="646983" cy="21140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05765-0C93-36E9-BE7F-95CEC4593DCA}"/>
              </a:ext>
            </a:extLst>
          </p:cNvPr>
          <p:cNvSpPr/>
          <p:nvPr/>
        </p:nvSpPr>
        <p:spPr>
          <a:xfrm>
            <a:off x="8428008" y="1834959"/>
            <a:ext cx="646983" cy="21140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9B506B-FF41-7E1F-C16F-5AA4A4A692B1}"/>
              </a:ext>
            </a:extLst>
          </p:cNvPr>
          <p:cNvSpPr/>
          <p:nvPr/>
        </p:nvSpPr>
        <p:spPr>
          <a:xfrm>
            <a:off x="6172200" y="1557617"/>
            <a:ext cx="1548440" cy="21140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DA8B7-A3B0-7A50-88FF-A109E6F1E36E}"/>
              </a:ext>
            </a:extLst>
          </p:cNvPr>
          <p:cNvSpPr/>
          <p:nvPr/>
        </p:nvSpPr>
        <p:spPr>
          <a:xfrm>
            <a:off x="5680000" y="3567593"/>
            <a:ext cx="398748" cy="335292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A1360D7-3107-3F67-5236-FE57A02D7504}"/>
              </a:ext>
            </a:extLst>
          </p:cNvPr>
          <p:cNvSpPr txBox="1"/>
          <p:nvPr/>
        </p:nvSpPr>
        <p:spPr>
          <a:xfrm>
            <a:off x="1219200" y="1454100"/>
            <a:ext cx="3982528" cy="2092881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Compteur SMS.</a:t>
            </a:r>
          </a:p>
          <a:p>
            <a:endParaRPr lang="fr-FR" dirty="0"/>
          </a:p>
          <a:p>
            <a:r>
              <a:rPr lang="fr-FR" dirty="0"/>
              <a:t>Rédiger et envoyer un message.</a:t>
            </a:r>
          </a:p>
          <a:p>
            <a:endParaRPr lang="fr-FR" dirty="0"/>
          </a:p>
          <a:p>
            <a:r>
              <a:rPr lang="fr-FR" dirty="0"/>
              <a:t>Créer une nouvelle campagne, consulter les statistiques des campagnes réalisées ou en cours.</a:t>
            </a:r>
          </a:p>
          <a:p>
            <a:endParaRPr lang="fr-FR" dirty="0"/>
          </a:p>
          <a:p>
            <a:r>
              <a:rPr lang="fr-FR" dirty="0"/>
              <a:t>Créer une liste de diffusion.</a:t>
            </a:r>
          </a:p>
          <a:p>
            <a:endParaRPr lang="fr-FR" dirty="0"/>
          </a:p>
          <a:p>
            <a:r>
              <a:rPr lang="fr-FR" dirty="0"/>
              <a:t>Rédiger des modèles de texte.</a:t>
            </a:r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Pour plus de détail consulter le guide : SMS CELY by NETWORTH USAGES.</a:t>
            </a:r>
          </a:p>
        </p:txBody>
      </p:sp>
    </p:spTree>
    <p:extLst>
      <p:ext uri="{BB962C8B-B14F-4D97-AF65-F5344CB8AC3E}">
        <p14:creationId xmlns:p14="http://schemas.microsoft.com/office/powerpoint/2010/main" val="3953109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A962071-AB03-62AC-34D1-D7696758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48267"/>
          </a:xfrm>
        </p:spPr>
        <p:txBody>
          <a:bodyPr>
            <a:normAutofit/>
          </a:bodyPr>
          <a:lstStyle/>
          <a:p>
            <a:r>
              <a:rPr lang="fr-FR" sz="4400" b="1" cap="all" dirty="0">
                <a:ln w="3175" cmpd="sng">
                  <a:noFill/>
                </a:ln>
                <a:solidFill>
                  <a:srgbClr val="0070C0"/>
                </a:solidFill>
              </a:rPr>
              <a:t>Configuration administrateur</a:t>
            </a:r>
            <a:endParaRPr lang="fr-FR" b="1" cap="none" dirty="0">
              <a:solidFill>
                <a:srgbClr val="E56F1F"/>
              </a:solidFill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98910A1B-6384-9883-CCF8-7407B9A0716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71600" y="2286000"/>
            <a:ext cx="9601200" cy="2421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MENU VOCAL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PLANIFICATEURS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SVI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FILE D’ATTENTE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Quell Linear Medium" panose="00000500000000000000" pitchFamily="50" charset="0"/>
              </a:rPr>
              <a:t>GESTION DES UTILISATEURS</a:t>
            </a:r>
          </a:p>
        </p:txBody>
      </p:sp>
    </p:spTree>
    <p:extLst>
      <p:ext uri="{BB962C8B-B14F-4D97-AF65-F5344CB8AC3E}">
        <p14:creationId xmlns:p14="http://schemas.microsoft.com/office/powerpoint/2010/main" val="4059140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FF62A553-D379-C119-85A4-815CCFE5D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00" y="1099616"/>
            <a:ext cx="4076267" cy="1677375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27" y="350483"/>
            <a:ext cx="8534401" cy="859200"/>
          </a:xfrm>
        </p:spPr>
        <p:txBody>
          <a:bodyPr/>
          <a:lstStyle/>
          <a:p>
            <a:r>
              <a:rPr lang="fr-FR" sz="4000" b="1" cap="all" dirty="0">
                <a:ln w="3175" cmpd="sng">
                  <a:noFill/>
                </a:ln>
                <a:solidFill>
                  <a:srgbClr val="0070C0"/>
                </a:solidFill>
              </a:rPr>
              <a:t>Menu vocal : création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85B1189-A695-AA47-C47E-F276A522FDD4}"/>
              </a:ext>
            </a:extLst>
          </p:cNvPr>
          <p:cNvSpPr txBox="1"/>
          <p:nvPr/>
        </p:nvSpPr>
        <p:spPr>
          <a:xfrm>
            <a:off x="6990001" y="1115952"/>
            <a:ext cx="3296575" cy="1631216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Ajouter le Menu Vocal dans Gestion Centrex.</a:t>
            </a:r>
          </a:p>
          <a:p>
            <a:endParaRPr lang="fr-FR" dirty="0"/>
          </a:p>
          <a:p>
            <a:r>
              <a:rPr lang="fr-FR" dirty="0"/>
              <a:t>Le Menu Vocal apparait sur les comptes administrateurs de Cely.</a:t>
            </a:r>
          </a:p>
          <a:p>
            <a:endParaRPr lang="fr-FR" dirty="0"/>
          </a:p>
          <a:p>
            <a:r>
              <a:rPr lang="fr-FR" dirty="0"/>
              <a:t>Commencer à construire le scénario de votre Menu Vocal, la première étape « Appel entrant » est insérée automatiquement.</a:t>
            </a:r>
          </a:p>
          <a:p>
            <a:endParaRPr lang="fr-FR" dirty="0"/>
          </a:p>
          <a:p>
            <a:r>
              <a:rPr lang="fr-FR" dirty="0"/>
              <a:t>Chaque nouveau bloc doit être glissé dans cet espace.</a:t>
            </a: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5773AC5D-FD02-4291-2796-7E46556D9278}"/>
              </a:ext>
            </a:extLst>
          </p:cNvPr>
          <p:cNvSpPr/>
          <p:nvPr/>
        </p:nvSpPr>
        <p:spPr>
          <a:xfrm>
            <a:off x="1938148" y="1115952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C5D9F80-4EB9-E382-875E-DBFCE05AF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600" y="2928162"/>
            <a:ext cx="4900222" cy="1195924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D3395ECB-5102-67F0-0929-AC0C9890CBB9}"/>
              </a:ext>
            </a:extLst>
          </p:cNvPr>
          <p:cNvSpPr/>
          <p:nvPr/>
        </p:nvSpPr>
        <p:spPr>
          <a:xfrm>
            <a:off x="1938148" y="2994398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D1E10B4-7F1B-2E07-0AB1-452C65CF4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99" y="4275257"/>
            <a:ext cx="3906933" cy="233785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23" name="Organigramme : Connecteur 22">
            <a:extLst>
              <a:ext uri="{FF2B5EF4-FFF2-40B4-BE49-F238E27FC236}">
                <a16:creationId xmlns:a16="http://schemas.microsoft.com/office/drawing/2014/main" id="{0D25BC95-6A78-F006-A34A-D2087A61FFF0}"/>
              </a:ext>
            </a:extLst>
          </p:cNvPr>
          <p:cNvSpPr/>
          <p:nvPr/>
        </p:nvSpPr>
        <p:spPr>
          <a:xfrm>
            <a:off x="4283415" y="449547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5" name="Organigramme : Connecteur 24">
            <a:extLst>
              <a:ext uri="{FF2B5EF4-FFF2-40B4-BE49-F238E27FC236}">
                <a16:creationId xmlns:a16="http://schemas.microsoft.com/office/drawing/2014/main" id="{0DD516A8-051A-BF8C-5AB7-402C700922A6}"/>
              </a:ext>
            </a:extLst>
          </p:cNvPr>
          <p:cNvSpPr/>
          <p:nvPr/>
        </p:nvSpPr>
        <p:spPr>
          <a:xfrm>
            <a:off x="4283415" y="6105781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D710BB5-4897-4F30-9B6A-8CA2921446B0}"/>
              </a:ext>
            </a:extLst>
          </p:cNvPr>
          <p:cNvSpPr/>
          <p:nvPr/>
        </p:nvSpPr>
        <p:spPr>
          <a:xfrm>
            <a:off x="5554133" y="3429000"/>
            <a:ext cx="287866" cy="21140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147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94D116-8FF3-474F-9E57-BB62096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27" y="350483"/>
            <a:ext cx="8534401" cy="859200"/>
          </a:xfrm>
        </p:spPr>
        <p:txBody>
          <a:bodyPr/>
          <a:lstStyle/>
          <a:p>
            <a:r>
              <a:rPr lang="fr-FR" sz="4000" b="1" cap="all" dirty="0">
                <a:ln w="3175" cmpd="sng">
                  <a:noFill/>
                </a:ln>
                <a:solidFill>
                  <a:srgbClr val="0070C0"/>
                </a:solidFill>
              </a:rPr>
              <a:t>Menu vocal : création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2E9C0B-6E1A-D917-1281-BF0977F24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643" y="1209683"/>
            <a:ext cx="1731964" cy="4212542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F16E72-1003-73A4-FDBB-1796534D7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269" y="1145914"/>
            <a:ext cx="4919366" cy="1551301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7C4B446-9E23-5F43-1D97-3DEA1FA71352}"/>
              </a:ext>
            </a:extLst>
          </p:cNvPr>
          <p:cNvSpPr/>
          <p:nvPr/>
        </p:nvSpPr>
        <p:spPr>
          <a:xfrm>
            <a:off x="7006645" y="2061362"/>
            <a:ext cx="364067" cy="231252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85B1189-A695-AA47-C47E-F276A522FDD4}"/>
              </a:ext>
            </a:extLst>
          </p:cNvPr>
          <p:cNvSpPr txBox="1"/>
          <p:nvPr/>
        </p:nvSpPr>
        <p:spPr>
          <a:xfrm>
            <a:off x="1004493" y="2742559"/>
            <a:ext cx="4697568" cy="4093428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Editer le Menu vocal pour le modifier.</a:t>
            </a:r>
          </a:p>
          <a:p>
            <a:endParaRPr lang="fr-FR" dirty="0"/>
          </a:p>
          <a:p>
            <a:r>
              <a:rPr lang="fr-FR" dirty="0"/>
              <a:t>Jouer un message audio personnalisé.</a:t>
            </a:r>
          </a:p>
          <a:p>
            <a:endParaRPr lang="fr-FR" dirty="0"/>
          </a:p>
          <a:p>
            <a:r>
              <a:rPr lang="fr-FR" dirty="0"/>
              <a:t>Renvoyer les appels vers un numéro extérieur.</a:t>
            </a:r>
          </a:p>
          <a:p>
            <a:endParaRPr lang="fr-FR" dirty="0"/>
          </a:p>
          <a:p>
            <a:r>
              <a:rPr lang="fr-FR" dirty="0"/>
              <a:t>Envoyer les appels vers un poste interne.</a:t>
            </a:r>
          </a:p>
          <a:p>
            <a:endParaRPr lang="fr-FR" dirty="0"/>
          </a:p>
          <a:p>
            <a:r>
              <a:rPr lang="fr-FR" dirty="0"/>
              <a:t>Distribuer les appels vers un groupe de numéro définit.</a:t>
            </a:r>
          </a:p>
          <a:p>
            <a:endParaRPr lang="fr-FR" dirty="0"/>
          </a:p>
          <a:p>
            <a:r>
              <a:rPr lang="fr-FR" dirty="0"/>
              <a:t>Envoyer les appels vers une messagerie vocale.</a:t>
            </a:r>
          </a:p>
          <a:p>
            <a:endParaRPr lang="fr-FR" dirty="0"/>
          </a:p>
          <a:p>
            <a:r>
              <a:rPr lang="fr-FR" dirty="0"/>
              <a:t>Envoyer les appels vers une messagerie vocale partagée entre plusieurs numéros.</a:t>
            </a:r>
          </a:p>
          <a:p>
            <a:endParaRPr lang="fr-FR" dirty="0"/>
          </a:p>
          <a:p>
            <a:r>
              <a:rPr lang="fr-FR" dirty="0"/>
              <a:t>Paramétrage/identification de la touche de distribution du SVI.</a:t>
            </a:r>
          </a:p>
          <a:p>
            <a:endParaRPr lang="fr-FR" dirty="0"/>
          </a:p>
          <a:p>
            <a:r>
              <a:rPr lang="fr-FR" dirty="0"/>
              <a:t>Stockage et distribution des appels selon un scénario définit.</a:t>
            </a:r>
          </a:p>
          <a:p>
            <a:endParaRPr lang="fr-FR" dirty="0"/>
          </a:p>
          <a:p>
            <a:r>
              <a:rPr lang="fr-FR" dirty="0"/>
              <a:t>Gestion des horaires d’ouverture et fermeture du standard.</a:t>
            </a:r>
          </a:p>
          <a:p>
            <a:endParaRPr lang="fr-FR" dirty="0"/>
          </a:p>
          <a:p>
            <a:r>
              <a:rPr lang="fr-FR" dirty="0"/>
              <a:t>Programmation des jours de fermetures (jours fériés…) du standard.</a:t>
            </a:r>
          </a:p>
          <a:p>
            <a:endParaRPr lang="fr-FR" dirty="0"/>
          </a:p>
          <a:p>
            <a:r>
              <a:rPr lang="fr-FR" dirty="0"/>
              <a:t>Dispatcher les appels entrants vers les services/postes adéquates.</a:t>
            </a:r>
          </a:p>
          <a:p>
            <a:endParaRPr lang="fr-FR" dirty="0"/>
          </a:p>
          <a:p>
            <a:r>
              <a:rPr lang="fr-FR" dirty="0"/>
              <a:t>Mettre fin à l’appel.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C14CCF1-C915-7635-C9F2-6DA8D05F685B}"/>
              </a:ext>
            </a:extLst>
          </p:cNvPr>
          <p:cNvCxnSpPr>
            <a:cxnSpLocks/>
          </p:cNvCxnSpPr>
          <p:nvPr/>
        </p:nvCxnSpPr>
        <p:spPr>
          <a:xfrm flipV="1">
            <a:off x="7370712" y="1701800"/>
            <a:ext cx="1549931" cy="423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rganigramme : Connecteur 36">
            <a:extLst>
              <a:ext uri="{FF2B5EF4-FFF2-40B4-BE49-F238E27FC236}">
                <a16:creationId xmlns:a16="http://schemas.microsoft.com/office/drawing/2014/main" id="{F6A79E08-5962-7CA9-BCDE-71A2682CF4B5}"/>
              </a:ext>
            </a:extLst>
          </p:cNvPr>
          <p:cNvSpPr/>
          <p:nvPr/>
        </p:nvSpPr>
        <p:spPr>
          <a:xfrm>
            <a:off x="7048619" y="1783791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8" name="Organigramme : Connecteur 37">
            <a:extLst>
              <a:ext uri="{FF2B5EF4-FFF2-40B4-BE49-F238E27FC236}">
                <a16:creationId xmlns:a16="http://schemas.microsoft.com/office/drawing/2014/main" id="{15F8FEA9-01D4-9637-A79C-D8B5F737F9FE}"/>
              </a:ext>
            </a:extLst>
          </p:cNvPr>
          <p:cNvSpPr/>
          <p:nvPr/>
        </p:nvSpPr>
        <p:spPr>
          <a:xfrm>
            <a:off x="10725085" y="1209683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9" name="Organigramme : Connecteur 38">
            <a:extLst>
              <a:ext uri="{FF2B5EF4-FFF2-40B4-BE49-F238E27FC236}">
                <a16:creationId xmlns:a16="http://schemas.microsoft.com/office/drawing/2014/main" id="{9041DE98-F8FA-739A-3074-9D51851FA8A1}"/>
              </a:ext>
            </a:extLst>
          </p:cNvPr>
          <p:cNvSpPr/>
          <p:nvPr/>
        </p:nvSpPr>
        <p:spPr>
          <a:xfrm>
            <a:off x="10725085" y="155156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40" name="Organigramme : Connecteur 39">
            <a:extLst>
              <a:ext uri="{FF2B5EF4-FFF2-40B4-BE49-F238E27FC236}">
                <a16:creationId xmlns:a16="http://schemas.microsoft.com/office/drawing/2014/main" id="{D40D96CA-982B-3A7D-DF48-A4101D330602}"/>
              </a:ext>
            </a:extLst>
          </p:cNvPr>
          <p:cNvSpPr/>
          <p:nvPr/>
        </p:nvSpPr>
        <p:spPr>
          <a:xfrm>
            <a:off x="10725085" y="1893445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1" name="Organigramme : Connecteur 40">
            <a:extLst>
              <a:ext uri="{FF2B5EF4-FFF2-40B4-BE49-F238E27FC236}">
                <a16:creationId xmlns:a16="http://schemas.microsoft.com/office/drawing/2014/main" id="{10F95032-B6E8-2BBB-F79E-62A05FDC7381}"/>
              </a:ext>
            </a:extLst>
          </p:cNvPr>
          <p:cNvSpPr/>
          <p:nvPr/>
        </p:nvSpPr>
        <p:spPr>
          <a:xfrm>
            <a:off x="10725085" y="2235326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2" name="Organigramme : Connecteur 41">
            <a:extLst>
              <a:ext uri="{FF2B5EF4-FFF2-40B4-BE49-F238E27FC236}">
                <a16:creationId xmlns:a16="http://schemas.microsoft.com/office/drawing/2014/main" id="{E447B03F-BB89-002D-EBD6-EF9EA7912B1B}"/>
              </a:ext>
            </a:extLst>
          </p:cNvPr>
          <p:cNvSpPr/>
          <p:nvPr/>
        </p:nvSpPr>
        <p:spPr>
          <a:xfrm>
            <a:off x="10725085" y="2581101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3" name="Organigramme : Connecteur 42">
            <a:extLst>
              <a:ext uri="{FF2B5EF4-FFF2-40B4-BE49-F238E27FC236}">
                <a16:creationId xmlns:a16="http://schemas.microsoft.com/office/drawing/2014/main" id="{C2860A7F-780C-BEB8-2D89-3AEEFB325619}"/>
              </a:ext>
            </a:extLst>
          </p:cNvPr>
          <p:cNvSpPr/>
          <p:nvPr/>
        </p:nvSpPr>
        <p:spPr>
          <a:xfrm>
            <a:off x="10725084" y="2925342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44" name="Organigramme : Connecteur 43">
            <a:extLst>
              <a:ext uri="{FF2B5EF4-FFF2-40B4-BE49-F238E27FC236}">
                <a16:creationId xmlns:a16="http://schemas.microsoft.com/office/drawing/2014/main" id="{9215AA7D-FE10-CAB1-880C-FC96112E67C6}"/>
              </a:ext>
            </a:extLst>
          </p:cNvPr>
          <p:cNvSpPr/>
          <p:nvPr/>
        </p:nvSpPr>
        <p:spPr>
          <a:xfrm>
            <a:off x="10725084" y="3390862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45" name="Organigramme : Connecteur 44">
            <a:extLst>
              <a:ext uri="{FF2B5EF4-FFF2-40B4-BE49-F238E27FC236}">
                <a16:creationId xmlns:a16="http://schemas.microsoft.com/office/drawing/2014/main" id="{8B418792-275E-04DD-5F95-7958ED98DD75}"/>
              </a:ext>
            </a:extLst>
          </p:cNvPr>
          <p:cNvSpPr/>
          <p:nvPr/>
        </p:nvSpPr>
        <p:spPr>
          <a:xfrm>
            <a:off x="10725084" y="3718758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9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64E3D58E-9BEC-39E2-884F-CA8DFF47792D}"/>
              </a:ext>
            </a:extLst>
          </p:cNvPr>
          <p:cNvGrpSpPr/>
          <p:nvPr/>
        </p:nvGrpSpPr>
        <p:grpSpPr>
          <a:xfrm>
            <a:off x="10691216" y="4103589"/>
            <a:ext cx="462424" cy="307777"/>
            <a:chOff x="10691216" y="4103589"/>
            <a:chExt cx="462424" cy="307777"/>
          </a:xfrm>
        </p:grpSpPr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7696A73D-0482-87CA-7858-434D9678AF47}"/>
                </a:ext>
              </a:extLst>
            </p:cNvPr>
            <p:cNvSpPr txBox="1"/>
            <p:nvPr/>
          </p:nvSpPr>
          <p:spPr>
            <a:xfrm>
              <a:off x="10691216" y="4103589"/>
              <a:ext cx="462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70C0"/>
                  </a:solidFill>
                </a:rPr>
                <a:t>10</a:t>
              </a:r>
            </a:p>
          </p:txBody>
        </p:sp>
        <p:sp>
          <p:nvSpPr>
            <p:cNvPr id="48" name="Organigramme : Connecteur 47">
              <a:extLst>
                <a:ext uri="{FF2B5EF4-FFF2-40B4-BE49-F238E27FC236}">
                  <a16:creationId xmlns:a16="http://schemas.microsoft.com/office/drawing/2014/main" id="{30B14840-8E5E-4145-AD36-241CA76E9FC4}"/>
                </a:ext>
              </a:extLst>
            </p:cNvPr>
            <p:cNvSpPr/>
            <p:nvPr/>
          </p:nvSpPr>
          <p:spPr>
            <a:xfrm>
              <a:off x="10725084" y="4141365"/>
              <a:ext cx="280119" cy="232227"/>
            </a:xfrm>
            <a:prstGeom prst="flowChartConnector">
              <a:avLst/>
            </a:prstGeom>
            <a:noFill/>
            <a:ln w="6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1B11D1F1-729C-9DF8-4D82-B7DA24231742}"/>
              </a:ext>
            </a:extLst>
          </p:cNvPr>
          <p:cNvGrpSpPr/>
          <p:nvPr/>
        </p:nvGrpSpPr>
        <p:grpSpPr>
          <a:xfrm>
            <a:off x="10691216" y="4431485"/>
            <a:ext cx="462424" cy="307777"/>
            <a:chOff x="10691216" y="4103589"/>
            <a:chExt cx="462424" cy="307777"/>
          </a:xfrm>
        </p:grpSpPr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FDA0B6B6-A295-4D39-42E4-66D1FC0F90CB}"/>
                </a:ext>
              </a:extLst>
            </p:cNvPr>
            <p:cNvSpPr txBox="1"/>
            <p:nvPr/>
          </p:nvSpPr>
          <p:spPr>
            <a:xfrm>
              <a:off x="10691216" y="4103589"/>
              <a:ext cx="462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70C0"/>
                  </a:solidFill>
                </a:rPr>
                <a:t>11</a:t>
              </a:r>
            </a:p>
          </p:txBody>
        </p:sp>
        <p:sp>
          <p:nvSpPr>
            <p:cNvPr id="53" name="Organigramme : Connecteur 52">
              <a:extLst>
                <a:ext uri="{FF2B5EF4-FFF2-40B4-BE49-F238E27FC236}">
                  <a16:creationId xmlns:a16="http://schemas.microsoft.com/office/drawing/2014/main" id="{17868943-BEAB-5EA5-06A5-48C4759F034C}"/>
                </a:ext>
              </a:extLst>
            </p:cNvPr>
            <p:cNvSpPr/>
            <p:nvPr/>
          </p:nvSpPr>
          <p:spPr>
            <a:xfrm>
              <a:off x="10725084" y="4141365"/>
              <a:ext cx="280119" cy="232227"/>
            </a:xfrm>
            <a:prstGeom prst="flowChartConnector">
              <a:avLst/>
            </a:prstGeom>
            <a:noFill/>
            <a:ln w="6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69A79075-8802-D43A-B2CE-BA951494EEA6}"/>
              </a:ext>
            </a:extLst>
          </p:cNvPr>
          <p:cNvGrpSpPr/>
          <p:nvPr/>
        </p:nvGrpSpPr>
        <p:grpSpPr>
          <a:xfrm>
            <a:off x="10691216" y="4743170"/>
            <a:ext cx="462424" cy="307777"/>
            <a:chOff x="10691216" y="4103589"/>
            <a:chExt cx="462424" cy="307777"/>
          </a:xfrm>
        </p:grpSpPr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96354584-CF6B-218F-57C2-3040596B7339}"/>
                </a:ext>
              </a:extLst>
            </p:cNvPr>
            <p:cNvSpPr txBox="1"/>
            <p:nvPr/>
          </p:nvSpPr>
          <p:spPr>
            <a:xfrm>
              <a:off x="10691216" y="4103589"/>
              <a:ext cx="462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70C0"/>
                  </a:solidFill>
                </a:rPr>
                <a:t>12</a:t>
              </a:r>
            </a:p>
          </p:txBody>
        </p:sp>
        <p:sp>
          <p:nvSpPr>
            <p:cNvPr id="56" name="Organigramme : Connecteur 55">
              <a:extLst>
                <a:ext uri="{FF2B5EF4-FFF2-40B4-BE49-F238E27FC236}">
                  <a16:creationId xmlns:a16="http://schemas.microsoft.com/office/drawing/2014/main" id="{D45D6236-BC8F-642B-5B38-09EAC8F84627}"/>
                </a:ext>
              </a:extLst>
            </p:cNvPr>
            <p:cNvSpPr/>
            <p:nvPr/>
          </p:nvSpPr>
          <p:spPr>
            <a:xfrm>
              <a:off x="10725084" y="4141365"/>
              <a:ext cx="280119" cy="232227"/>
            </a:xfrm>
            <a:prstGeom prst="flowChartConnector">
              <a:avLst/>
            </a:prstGeom>
            <a:noFill/>
            <a:ln w="6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642FF004-B63B-A6F9-D4F1-4B211AD6CCBB}"/>
              </a:ext>
            </a:extLst>
          </p:cNvPr>
          <p:cNvGrpSpPr/>
          <p:nvPr/>
        </p:nvGrpSpPr>
        <p:grpSpPr>
          <a:xfrm>
            <a:off x="10691216" y="5067449"/>
            <a:ext cx="462424" cy="307777"/>
            <a:chOff x="10691216" y="4103589"/>
            <a:chExt cx="462424" cy="307777"/>
          </a:xfrm>
        </p:grpSpPr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5117DDF3-B786-E97C-761A-27A6A45E27B5}"/>
                </a:ext>
              </a:extLst>
            </p:cNvPr>
            <p:cNvSpPr txBox="1"/>
            <p:nvPr/>
          </p:nvSpPr>
          <p:spPr>
            <a:xfrm>
              <a:off x="10691216" y="4103589"/>
              <a:ext cx="462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70C0"/>
                  </a:solidFill>
                </a:rPr>
                <a:t>13</a:t>
              </a:r>
            </a:p>
          </p:txBody>
        </p:sp>
        <p:sp>
          <p:nvSpPr>
            <p:cNvPr id="59" name="Organigramme : Connecteur 58">
              <a:extLst>
                <a:ext uri="{FF2B5EF4-FFF2-40B4-BE49-F238E27FC236}">
                  <a16:creationId xmlns:a16="http://schemas.microsoft.com/office/drawing/2014/main" id="{786EAFEA-AD3B-A36F-5CCE-9F40F0125CEC}"/>
                </a:ext>
              </a:extLst>
            </p:cNvPr>
            <p:cNvSpPr/>
            <p:nvPr/>
          </p:nvSpPr>
          <p:spPr>
            <a:xfrm>
              <a:off x="10725084" y="4141365"/>
              <a:ext cx="280119" cy="232227"/>
            </a:xfrm>
            <a:prstGeom prst="flowChartConnector">
              <a:avLst/>
            </a:prstGeom>
            <a:noFill/>
            <a:ln w="6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204847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449EEC82-C5D9-4A91-A497-2740C69D0828}"/>
              </a:ext>
            </a:extLst>
          </p:cNvPr>
          <p:cNvSpPr txBox="1">
            <a:spLocks/>
          </p:cNvSpPr>
          <p:nvPr/>
        </p:nvSpPr>
        <p:spPr>
          <a:xfrm>
            <a:off x="4233643" y="1549390"/>
            <a:ext cx="5675669" cy="158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Pour les options suivantes, il faut systématiquement remplir  les 3 mêmes données à savoir :</a:t>
            </a:r>
          </a:p>
          <a:p>
            <a:pPr>
              <a:buClr>
                <a:schemeClr val="bg1"/>
              </a:buClr>
            </a:pPr>
            <a:r>
              <a:rPr lang="fr-FR" sz="1000" dirty="0">
                <a:solidFill>
                  <a:srgbClr val="0070C0"/>
                </a:solidFill>
              </a:rPr>
              <a:t>Vers quel(s) poste(s) diriger l’appel</a:t>
            </a:r>
          </a:p>
          <a:p>
            <a:pPr>
              <a:buClr>
                <a:schemeClr val="bg1"/>
              </a:buClr>
            </a:pPr>
            <a:r>
              <a:rPr lang="fr-FR" sz="1000" dirty="0">
                <a:solidFill>
                  <a:srgbClr val="0070C0"/>
                </a:solidFill>
              </a:rPr>
              <a:t>La durée de la sonnerie avant de passer à l’étape suivante</a:t>
            </a:r>
          </a:p>
          <a:p>
            <a:pPr>
              <a:buClr>
                <a:schemeClr val="bg1"/>
              </a:buClr>
            </a:pPr>
            <a:r>
              <a:rPr lang="fr-FR" sz="1000" dirty="0">
                <a:solidFill>
                  <a:srgbClr val="0070C0"/>
                </a:solidFill>
              </a:rPr>
              <a:t>La sonnerie.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2FC0C23-E184-A9B1-B3FB-2BE57B5FE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09" y="1278338"/>
            <a:ext cx="2184834" cy="5097945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1105419C-1C7A-5190-94DB-4E7F4A6CD658}"/>
              </a:ext>
            </a:extLst>
          </p:cNvPr>
          <p:cNvSpPr txBox="1">
            <a:spLocks/>
          </p:cNvSpPr>
          <p:nvPr/>
        </p:nvSpPr>
        <p:spPr>
          <a:xfrm>
            <a:off x="826227" y="367349"/>
            <a:ext cx="8534401" cy="8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</a:pPr>
            <a:r>
              <a:rPr lang="fr-FR" sz="4000" b="1" cap="all" dirty="0">
                <a:ln w="3175" cmpd="sng">
                  <a:noFill/>
                </a:ln>
                <a:solidFill>
                  <a:srgbClr val="0070C0"/>
                </a:solidFill>
              </a:rPr>
              <a:t>Menu vocal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9904C5-6958-D643-D509-D390799DB290}"/>
              </a:ext>
            </a:extLst>
          </p:cNvPr>
          <p:cNvSpPr/>
          <p:nvPr/>
        </p:nvSpPr>
        <p:spPr>
          <a:xfrm>
            <a:off x="1137447" y="1798895"/>
            <a:ext cx="1427953" cy="22463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8CE7E4-7B1B-AD9F-8742-0AC2FA66B185}"/>
              </a:ext>
            </a:extLst>
          </p:cNvPr>
          <p:cNvSpPr/>
          <p:nvPr/>
        </p:nvSpPr>
        <p:spPr>
          <a:xfrm>
            <a:off x="1137446" y="2247692"/>
            <a:ext cx="1427953" cy="22463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38AA12-B3CC-4B3C-18B3-915E6AEC854D}"/>
              </a:ext>
            </a:extLst>
          </p:cNvPr>
          <p:cNvSpPr/>
          <p:nvPr/>
        </p:nvSpPr>
        <p:spPr>
          <a:xfrm>
            <a:off x="1137447" y="2696490"/>
            <a:ext cx="1605753" cy="22463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741AF6-D783-A5D6-D916-8A2D4CDAC2BE}"/>
              </a:ext>
            </a:extLst>
          </p:cNvPr>
          <p:cNvSpPr/>
          <p:nvPr/>
        </p:nvSpPr>
        <p:spPr>
          <a:xfrm>
            <a:off x="1137447" y="4682068"/>
            <a:ext cx="1427953" cy="22463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833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E9E2431-76D6-49C7-8986-EBFE76851015}"/>
              </a:ext>
            </a:extLst>
          </p:cNvPr>
          <p:cNvSpPr txBox="1">
            <a:spLocks/>
          </p:cNvSpPr>
          <p:nvPr/>
        </p:nvSpPr>
        <p:spPr>
          <a:xfrm>
            <a:off x="885494" y="314984"/>
            <a:ext cx="8534401" cy="8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</a:pPr>
            <a:r>
              <a:rPr lang="fr-FR" sz="4000" b="1" cap="all" dirty="0">
                <a:ln w="3175" cmpd="sng">
                  <a:noFill/>
                </a:ln>
                <a:solidFill>
                  <a:srgbClr val="0070C0"/>
                </a:solidFill>
              </a:rPr>
              <a:t>Menu vocal </a:t>
            </a:r>
            <a:r>
              <a:rPr lang="fr-FR" sz="4000" b="1" cap="all" dirty="0">
                <a:ln w="3175" cmpd="sng">
                  <a:noFill/>
                </a:ln>
                <a:solidFill>
                  <a:srgbClr val="0070C0"/>
                </a:solidFill>
                <a:sym typeface="Wingdings" panose="05000000000000000000" pitchFamily="2" charset="2"/>
              </a:rPr>
              <a:t>: Messages</a:t>
            </a:r>
            <a:endParaRPr lang="fr-FR" sz="4000" b="1" cap="all" dirty="0">
              <a:ln w="3175" cmpd="sng">
                <a:noFill/>
              </a:ln>
              <a:solidFill>
                <a:srgbClr val="0070C0"/>
              </a:solidFill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449EEC82-C5D9-4A91-A497-2740C69D0828}"/>
              </a:ext>
            </a:extLst>
          </p:cNvPr>
          <p:cNvSpPr txBox="1">
            <a:spLocks/>
          </p:cNvSpPr>
          <p:nvPr/>
        </p:nvSpPr>
        <p:spPr>
          <a:xfrm>
            <a:off x="885494" y="1142118"/>
            <a:ext cx="9780570" cy="158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4000"/>
              </a:lnSpc>
              <a:buClrTx/>
              <a:buNone/>
            </a:pPr>
            <a:r>
              <a:rPr lang="fr-FR" sz="1200" dirty="0">
                <a:solidFill>
                  <a:srgbClr val="0070C0"/>
                </a:solidFill>
              </a:rPr>
              <a:t>Enregistrement studio de messages :</a:t>
            </a:r>
          </a:p>
          <a:p>
            <a:pPr>
              <a:lnSpc>
                <a:spcPct val="94000"/>
              </a:lnSpc>
              <a:buClrTx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70C0"/>
                </a:solidFill>
              </a:rPr>
              <a:t>Il permet de donner toutes les informations nécessaires lors de la réception d’un appel : horaires d’ouverture,  message d’attente ou messagerie vocale.</a:t>
            </a:r>
          </a:p>
          <a:p>
            <a:pPr>
              <a:lnSpc>
                <a:spcPct val="94000"/>
              </a:lnSpc>
              <a:buClrTx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70C0"/>
                </a:solidFill>
              </a:rPr>
              <a:t>Le client personnalise sa messagerie : choix du temps d'expiration (durée de la sonnerie), du message et  de la langue.</a:t>
            </a:r>
          </a:p>
          <a:p>
            <a:pPr>
              <a:lnSpc>
                <a:spcPct val="94000"/>
              </a:lnSpc>
              <a:buClrTx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70C0"/>
                </a:solidFill>
              </a:rPr>
              <a:t>En 48h, les enregistrements studio sont livrés pour assurer un accueil client professionnel.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1E07DCD-3391-47AF-AC15-4D3654C01548}"/>
              </a:ext>
            </a:extLst>
          </p:cNvPr>
          <p:cNvSpPr txBox="1"/>
          <p:nvPr/>
        </p:nvSpPr>
        <p:spPr>
          <a:xfrm>
            <a:off x="979914" y="2701149"/>
            <a:ext cx="8345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200" dirty="0">
                <a:solidFill>
                  <a:srgbClr val="0070C0"/>
                </a:solidFill>
              </a:rPr>
              <a:t>Prédécroché 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70C0"/>
                </a:solidFill>
              </a:rPr>
              <a:t>C’est l’annonce d’accueil jouée avant de faire sonner les lignes associées au numéro d’accueil.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E2D128-118C-810C-7FC1-B338ED4E5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29" y="3619608"/>
            <a:ext cx="3320578" cy="1802971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</p:spTree>
    <p:extLst>
      <p:ext uri="{BB962C8B-B14F-4D97-AF65-F5344CB8AC3E}">
        <p14:creationId xmlns:p14="http://schemas.microsoft.com/office/powerpoint/2010/main" val="1660241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3351E88E-35CF-4C5C-B54E-F9395AA7B5BE}"/>
              </a:ext>
            </a:extLst>
          </p:cNvPr>
          <p:cNvSpPr txBox="1">
            <a:spLocks/>
          </p:cNvSpPr>
          <p:nvPr/>
        </p:nvSpPr>
        <p:spPr>
          <a:xfrm>
            <a:off x="800827" y="388712"/>
            <a:ext cx="8534401" cy="8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</a:pPr>
            <a:r>
              <a:rPr lang="fr-FR" sz="4000" b="1" cap="all" dirty="0">
                <a:ln w="3175" cmpd="sng">
                  <a:noFill/>
                </a:ln>
                <a:solidFill>
                  <a:srgbClr val="0070C0"/>
                </a:solidFill>
                <a:sym typeface="Wingdings" panose="05000000000000000000" pitchFamily="2" charset="2"/>
              </a:rPr>
              <a:t>Planificateurs</a:t>
            </a:r>
            <a:endParaRPr lang="fr-FR" sz="4000" b="1" cap="all" dirty="0">
              <a:ln w="3175" cmpd="sng">
                <a:noFill/>
              </a:ln>
              <a:solidFill>
                <a:srgbClr val="0070C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C2AB8E6-9DD2-A501-9329-585145622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692" y="1661583"/>
            <a:ext cx="3676650" cy="1285875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6A94524-06A7-EE56-1DB2-32D8BEA76865}"/>
              </a:ext>
            </a:extLst>
          </p:cNvPr>
          <p:cNvSpPr txBox="1"/>
          <p:nvPr/>
        </p:nvSpPr>
        <p:spPr>
          <a:xfrm>
            <a:off x="4636692" y="3429000"/>
            <a:ext cx="5413241" cy="1785104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Choisir  une plage horaire quotidienne d’ouverture et fermeture du standard, sélectionner les jours souhaités (ex : Lundi, Mardi, Mercredi, Jeudi et Vendredi).</a:t>
            </a:r>
          </a:p>
          <a:p>
            <a:endParaRPr lang="fr-FR" dirty="0"/>
          </a:p>
          <a:p>
            <a:r>
              <a:rPr lang="fr-FR" dirty="0"/>
              <a:t>Ajout d’un créneau horaire sur cette semaine (ex: 14:30 à 19:00).</a:t>
            </a:r>
          </a:p>
          <a:p>
            <a:endParaRPr lang="fr-FR" dirty="0"/>
          </a:p>
          <a:p>
            <a:r>
              <a:rPr lang="fr-FR" dirty="0"/>
              <a:t>Si nécessaire, ajout d’une plage horaire d’ouverture et fermeture du standard (ex: Samedi).</a:t>
            </a:r>
          </a:p>
          <a:p>
            <a:endParaRPr lang="fr-FR" dirty="0"/>
          </a:p>
          <a:p>
            <a:r>
              <a:rPr lang="fr-FR" dirty="0"/>
              <a:t>Définit les jours de fermeture du standard. Le scénario continu sur les plages de fermeture.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Les jours en gris poursuivront le scénario des plages de fermeture, les jours en vert poursuivront le scénario des plages d’ouverture.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C2B3A24-322F-C0CE-18C7-2967A718D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029" y="1661583"/>
            <a:ext cx="2428875" cy="3419475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8C085E54-C541-AE82-FA7B-276E4FF5E00A}"/>
              </a:ext>
            </a:extLst>
          </p:cNvPr>
          <p:cNvSpPr/>
          <p:nvPr/>
        </p:nvSpPr>
        <p:spPr>
          <a:xfrm>
            <a:off x="3205113" y="2188405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9C1E09-37D7-C2FE-4699-4A8F217562AF}"/>
              </a:ext>
            </a:extLst>
          </p:cNvPr>
          <p:cNvSpPr/>
          <p:nvPr/>
        </p:nvSpPr>
        <p:spPr>
          <a:xfrm>
            <a:off x="1298314" y="2188405"/>
            <a:ext cx="2206886" cy="140992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0F7D3A-F962-B425-D547-1F589F62B996}"/>
              </a:ext>
            </a:extLst>
          </p:cNvPr>
          <p:cNvSpPr/>
          <p:nvPr/>
        </p:nvSpPr>
        <p:spPr>
          <a:xfrm>
            <a:off x="1308569" y="3671132"/>
            <a:ext cx="2206886" cy="134113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A48B693B-C93A-F286-2810-BA07EC4374FC}"/>
              </a:ext>
            </a:extLst>
          </p:cNvPr>
          <p:cNvSpPr/>
          <p:nvPr/>
        </p:nvSpPr>
        <p:spPr>
          <a:xfrm>
            <a:off x="2066624" y="3135692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CBD5C1A1-1D2E-5019-F5DC-0A7E077827DA}"/>
              </a:ext>
            </a:extLst>
          </p:cNvPr>
          <p:cNvSpPr/>
          <p:nvPr/>
        </p:nvSpPr>
        <p:spPr>
          <a:xfrm>
            <a:off x="3281382" y="3660433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4A3AFACE-1314-84DB-BCEC-AD831B0A5E2D}"/>
              </a:ext>
            </a:extLst>
          </p:cNvPr>
          <p:cNvSpPr/>
          <p:nvPr/>
        </p:nvSpPr>
        <p:spPr>
          <a:xfrm>
            <a:off x="6468339" y="178930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2066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3351E88E-35CF-4C5C-B54E-F9395AA7B5BE}"/>
              </a:ext>
            </a:extLst>
          </p:cNvPr>
          <p:cNvSpPr txBox="1">
            <a:spLocks/>
          </p:cNvSpPr>
          <p:nvPr/>
        </p:nvSpPr>
        <p:spPr>
          <a:xfrm>
            <a:off x="931968" y="367349"/>
            <a:ext cx="8534401" cy="8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</a:pPr>
            <a:r>
              <a:rPr lang="fr-FR" sz="4000" b="1" cap="all" dirty="0">
                <a:ln w="3175" cmpd="sng">
                  <a:noFill/>
                </a:ln>
                <a:solidFill>
                  <a:srgbClr val="0070C0"/>
                </a:solidFill>
              </a:rPr>
              <a:t>SVI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76753BA9-AAED-4216-B661-0A7CDC44DF73}"/>
              </a:ext>
            </a:extLst>
          </p:cNvPr>
          <p:cNvSpPr/>
          <p:nvPr/>
        </p:nvSpPr>
        <p:spPr>
          <a:xfrm>
            <a:off x="931968" y="1226549"/>
            <a:ext cx="9001238" cy="46271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78C6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C3949F3-E6CE-4B47-8509-095546F15C33}"/>
              </a:ext>
            </a:extLst>
          </p:cNvPr>
          <p:cNvSpPr txBox="1"/>
          <p:nvPr/>
        </p:nvSpPr>
        <p:spPr>
          <a:xfrm>
            <a:off x="6759414" y="1177807"/>
            <a:ext cx="4968760" cy="1815882"/>
          </a:xfrm>
          <a:prstGeom prst="rect">
            <a:avLst/>
          </a:prstGeom>
          <a:solidFill>
            <a:schemeClr val="bg1"/>
          </a:solidFill>
          <a:ln w="38100">
            <a:solidFill>
              <a:srgbClr val="78C6CA"/>
            </a:solidFill>
          </a:ln>
        </p:spPr>
        <p:txBody>
          <a:bodyPr wrap="square" anchor="ctr">
            <a:spAutoFit/>
          </a:bodyPr>
          <a:lstStyle/>
          <a:p>
            <a:pPr algn="just"/>
            <a:r>
              <a:rPr lang="fr-FR" sz="1400" b="1" dirty="0">
                <a:solidFill>
                  <a:srgbClr val="595959"/>
                </a:solidFill>
                <a:latin typeface="+mj-lt"/>
              </a:rPr>
              <a:t>Serveur vocal interactif (SVI)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95959"/>
                </a:solidFill>
                <a:latin typeface="+mj-lt"/>
              </a:rPr>
              <a:t>Grâce à un serveur vocal dédié, le client crée des  scénarios personnalisés pour chaque poste créé 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95959"/>
                </a:solidFill>
                <a:latin typeface="+mj-lt"/>
              </a:rPr>
              <a:t>Stockage, distribution et redirection des  appels vers le bon interlocuteur.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95959"/>
                </a:solidFill>
                <a:latin typeface="+mj-lt"/>
              </a:rPr>
              <a:t>Choix des agents dans la file d’attente* pour  plus d’efficacité.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95959"/>
                </a:solidFill>
                <a:latin typeface="+mj-lt"/>
              </a:rPr>
              <a:t>Gestion des postes et des lignes, des  annuaires et des répondeurs automatiques.</a:t>
            </a:r>
          </a:p>
        </p:txBody>
      </p:sp>
    </p:spTree>
    <p:extLst>
      <p:ext uri="{BB962C8B-B14F-4D97-AF65-F5344CB8AC3E}">
        <p14:creationId xmlns:p14="http://schemas.microsoft.com/office/powerpoint/2010/main" val="8057264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3351E88E-35CF-4C5C-B54E-F9395AA7B5BE}"/>
              </a:ext>
            </a:extLst>
          </p:cNvPr>
          <p:cNvSpPr txBox="1">
            <a:spLocks/>
          </p:cNvSpPr>
          <p:nvPr/>
        </p:nvSpPr>
        <p:spPr>
          <a:xfrm>
            <a:off x="858990" y="262172"/>
            <a:ext cx="8534401" cy="8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</a:pPr>
            <a:r>
              <a:rPr lang="fr-FR" sz="4000" b="1" cap="all" dirty="0">
                <a:ln w="3175" cmpd="sng">
                  <a:noFill/>
                </a:ln>
                <a:solidFill>
                  <a:srgbClr val="0070C0"/>
                </a:solidFill>
              </a:rPr>
              <a:t>File d’attente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C3949F3-E6CE-4B47-8509-095546F15C33}"/>
              </a:ext>
            </a:extLst>
          </p:cNvPr>
          <p:cNvSpPr txBox="1"/>
          <p:nvPr/>
        </p:nvSpPr>
        <p:spPr>
          <a:xfrm>
            <a:off x="1296311" y="1121372"/>
            <a:ext cx="10163506" cy="1815882"/>
          </a:xfrm>
          <a:prstGeom prst="rect">
            <a:avLst/>
          </a:prstGeom>
          <a:solidFill>
            <a:schemeClr val="bg1"/>
          </a:solidFill>
          <a:ln w="28575">
            <a:solidFill>
              <a:srgbClr val="78C6CA"/>
            </a:solidFill>
          </a:ln>
        </p:spPr>
        <p:txBody>
          <a:bodyPr wrap="square" anchor="ctr">
            <a:spAutoFit/>
          </a:bodyPr>
          <a:lstStyle/>
          <a:p>
            <a:pPr algn="just"/>
            <a:r>
              <a:rPr lang="fr-FR" sz="1400" dirty="0">
                <a:solidFill>
                  <a:srgbClr val="595959"/>
                </a:solidFill>
                <a:latin typeface="+mj-lt"/>
              </a:rPr>
              <a:t>Un groupe d’appel est un numéro qui distribue automatiquement les appels entrants vers les numéros de  postes des collaborateurs faisant partie du groupe. Il existe plusieurs de routage des appels 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595959"/>
                </a:solidFill>
                <a:latin typeface="+mj-lt"/>
              </a:rPr>
              <a:t>Simultané</a:t>
            </a:r>
            <a:r>
              <a:rPr lang="fr-FR" sz="1400" dirty="0">
                <a:solidFill>
                  <a:srgbClr val="595959"/>
                </a:solidFill>
                <a:latin typeface="+mj-lt"/>
              </a:rPr>
              <a:t> : tous les postes des collaborateurs au sein du groupe d’appel sonnent en même temps, la  configuration idéale pour un service commercial de plusieurs collaborateurs.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595959"/>
                </a:solidFill>
                <a:latin typeface="+mj-lt"/>
              </a:rPr>
              <a:t>Séquentiel</a:t>
            </a:r>
            <a:r>
              <a:rPr lang="fr-FR" sz="1400" dirty="0">
                <a:solidFill>
                  <a:srgbClr val="595959"/>
                </a:solidFill>
                <a:latin typeface="+mj-lt"/>
              </a:rPr>
              <a:t> : les postes de chaque collaborateur vont sonner individuellement, chacun leur tour, en utilisant  le même ordre à chaque nouvel appel, la configuration idéale pour le standard de l’entreprise.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595959"/>
                </a:solidFill>
                <a:latin typeface="+mj-lt"/>
              </a:rPr>
              <a:t>Successif</a:t>
            </a:r>
            <a:r>
              <a:rPr lang="fr-FR" sz="1400" dirty="0">
                <a:solidFill>
                  <a:srgbClr val="595959"/>
                </a:solidFill>
                <a:latin typeface="+mj-lt"/>
              </a:rPr>
              <a:t> : les postes de chaque collaborateur vont sonner individuellement, chacun leur tour, en poursuivant  l’ordre à chaque nouvel appel, la configuration idéale pour une répartition homogène des appels.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4FF9BE-29DA-8158-A95C-CE846BBDF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90" y="3204458"/>
            <a:ext cx="7667625" cy="3171825"/>
          </a:xfrm>
          <a:prstGeom prst="rect">
            <a:avLst/>
          </a:prstGeom>
          <a:solidFill>
            <a:schemeClr val="bg1"/>
          </a:solidFill>
          <a:ln w="28575">
            <a:solidFill>
              <a:srgbClr val="78C6CA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D6CE46-608D-9938-4339-992A6B5D493D}"/>
              </a:ext>
            </a:extLst>
          </p:cNvPr>
          <p:cNvSpPr/>
          <p:nvPr/>
        </p:nvSpPr>
        <p:spPr>
          <a:xfrm>
            <a:off x="2452285" y="3319556"/>
            <a:ext cx="1230014" cy="393874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675C1D-864A-FDF3-E6CC-A415C123EE5C}"/>
              </a:ext>
            </a:extLst>
          </p:cNvPr>
          <p:cNvSpPr/>
          <p:nvPr/>
        </p:nvSpPr>
        <p:spPr>
          <a:xfrm>
            <a:off x="2504451" y="4058605"/>
            <a:ext cx="1464762" cy="2026371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AB723A-D7FF-6E5F-5402-67C1CF23F449}"/>
              </a:ext>
            </a:extLst>
          </p:cNvPr>
          <p:cNvSpPr/>
          <p:nvPr/>
        </p:nvSpPr>
        <p:spPr>
          <a:xfrm>
            <a:off x="5604932" y="4058604"/>
            <a:ext cx="1506889" cy="2026371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5612D4-1C1D-7418-8CD9-33B2217C7133}"/>
              </a:ext>
            </a:extLst>
          </p:cNvPr>
          <p:cNvSpPr txBox="1"/>
          <p:nvPr/>
        </p:nvSpPr>
        <p:spPr>
          <a:xfrm>
            <a:off x="8700876" y="3204458"/>
            <a:ext cx="3274007" cy="2092881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Liste des files d’attente.</a:t>
            </a:r>
          </a:p>
          <a:p>
            <a:endParaRPr lang="fr-FR" dirty="0"/>
          </a:p>
          <a:p>
            <a:r>
              <a:rPr lang="fr-FR" dirty="0"/>
              <a:t>Liste des agents.</a:t>
            </a:r>
          </a:p>
          <a:p>
            <a:endParaRPr lang="fr-FR" dirty="0"/>
          </a:p>
          <a:p>
            <a:r>
              <a:rPr lang="fr-FR" dirty="0"/>
              <a:t>Nom de l’agent avec les files auxquels il est rattaché.</a:t>
            </a:r>
          </a:p>
          <a:p>
            <a:endParaRPr lang="fr-FR" dirty="0"/>
          </a:p>
          <a:p>
            <a:r>
              <a:rPr lang="fr-FR" dirty="0"/>
              <a:t>File d’attente dans lesquels l’agent figure.</a:t>
            </a:r>
          </a:p>
          <a:p>
            <a:endParaRPr lang="fr-FR" dirty="0"/>
          </a:p>
          <a:p>
            <a:r>
              <a:rPr lang="fr-FR" dirty="0"/>
              <a:t>Nombre de fois sans réponse  consécutif après lequel l’agent est déconnecté de la file d’attente.</a:t>
            </a:r>
          </a:p>
          <a:p>
            <a:endParaRPr lang="fr-FR" dirty="0"/>
          </a:p>
          <a:p>
            <a:r>
              <a:rPr lang="fr-FR" dirty="0"/>
              <a:t>Présentation des files auxquels l’agent est connectés.</a:t>
            </a:r>
          </a:p>
          <a:p>
            <a:endParaRPr lang="fr-FR" dirty="0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F0ACEA36-AE5F-E450-40B6-0448CBE45809}"/>
              </a:ext>
            </a:extLst>
          </p:cNvPr>
          <p:cNvSpPr/>
          <p:nvPr/>
        </p:nvSpPr>
        <p:spPr>
          <a:xfrm>
            <a:off x="2370320" y="3600387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06AA4F-85EF-6D76-AD6C-B0A942EB6714}"/>
              </a:ext>
            </a:extLst>
          </p:cNvPr>
          <p:cNvSpPr/>
          <p:nvPr/>
        </p:nvSpPr>
        <p:spPr>
          <a:xfrm>
            <a:off x="1033251" y="3319556"/>
            <a:ext cx="1230014" cy="393874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BDB0F63F-4BD2-6DD8-0CC9-07AD714038C6}"/>
              </a:ext>
            </a:extLst>
          </p:cNvPr>
          <p:cNvSpPr/>
          <p:nvPr/>
        </p:nvSpPr>
        <p:spPr>
          <a:xfrm>
            <a:off x="956206" y="3597316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078A86-2565-AB96-4111-C7C3F82A5925}"/>
              </a:ext>
            </a:extLst>
          </p:cNvPr>
          <p:cNvSpPr/>
          <p:nvPr/>
        </p:nvSpPr>
        <p:spPr>
          <a:xfrm>
            <a:off x="1039128" y="4058605"/>
            <a:ext cx="1400867" cy="2026371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E0D038A9-4097-5B0A-C577-6402DB8426A3}"/>
              </a:ext>
            </a:extLst>
          </p:cNvPr>
          <p:cNvSpPr/>
          <p:nvPr/>
        </p:nvSpPr>
        <p:spPr>
          <a:xfrm>
            <a:off x="2123205" y="4093892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813576B8-94BA-89F1-08F1-EFB4CE9A8EFD}"/>
              </a:ext>
            </a:extLst>
          </p:cNvPr>
          <p:cNvSpPr/>
          <p:nvPr/>
        </p:nvSpPr>
        <p:spPr>
          <a:xfrm>
            <a:off x="3649151" y="4093895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791DE379-B1C0-E4BA-528A-1B86AA3EE7B9}"/>
              </a:ext>
            </a:extLst>
          </p:cNvPr>
          <p:cNvSpPr/>
          <p:nvPr/>
        </p:nvSpPr>
        <p:spPr>
          <a:xfrm>
            <a:off x="5195902" y="409389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6CD46A-EC06-9412-3EE6-579B9B877D8F}"/>
              </a:ext>
            </a:extLst>
          </p:cNvPr>
          <p:cNvSpPr/>
          <p:nvPr/>
        </p:nvSpPr>
        <p:spPr>
          <a:xfrm>
            <a:off x="4075715" y="4058604"/>
            <a:ext cx="1464762" cy="2026371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76275118-CC13-F48F-8D22-86850CA1395C}"/>
              </a:ext>
            </a:extLst>
          </p:cNvPr>
          <p:cNvSpPr/>
          <p:nvPr/>
        </p:nvSpPr>
        <p:spPr>
          <a:xfrm>
            <a:off x="6767841" y="4093893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776897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>
            <a:extLst>
              <a:ext uri="{FF2B5EF4-FFF2-40B4-BE49-F238E27FC236}">
                <a16:creationId xmlns:a16="http://schemas.microsoft.com/office/drawing/2014/main" id="{81B99436-1F6A-B8EA-110C-E9DD4939B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893" y="987662"/>
            <a:ext cx="7870942" cy="1214180"/>
          </a:xfrm>
          <a:prstGeom prst="rect">
            <a:avLst/>
          </a:prstGeom>
          <a:solidFill>
            <a:schemeClr val="bg1"/>
          </a:solidFill>
          <a:ln w="28575">
            <a:solidFill>
              <a:srgbClr val="78C6CA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5E8B75-6896-B57E-8BA8-980ED3570B21}"/>
              </a:ext>
            </a:extLst>
          </p:cNvPr>
          <p:cNvSpPr txBox="1">
            <a:spLocks/>
          </p:cNvSpPr>
          <p:nvPr/>
        </p:nvSpPr>
        <p:spPr>
          <a:xfrm>
            <a:off x="858990" y="262172"/>
            <a:ext cx="8534401" cy="8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</a:pPr>
            <a:r>
              <a:rPr lang="fr-FR" sz="4000" b="1" cap="all" dirty="0">
                <a:ln w="3175" cmpd="sng">
                  <a:noFill/>
                </a:ln>
                <a:solidFill>
                  <a:srgbClr val="0070C0"/>
                </a:solidFill>
              </a:rPr>
              <a:t>File d’attente : paramétrer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B88969-6C46-8E55-B36D-97D853975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577" y="1298271"/>
            <a:ext cx="2259575" cy="5232400"/>
          </a:xfrm>
          <a:prstGeom prst="rect">
            <a:avLst/>
          </a:prstGeom>
          <a:solidFill>
            <a:schemeClr val="bg1"/>
          </a:solidFill>
          <a:ln w="28575">
            <a:solidFill>
              <a:srgbClr val="78C6CA"/>
            </a:solidFill>
          </a:ln>
        </p:spPr>
      </p:pic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33DF82C2-4815-DC37-57D7-B479D9A49E4F}"/>
              </a:ext>
            </a:extLst>
          </p:cNvPr>
          <p:cNvSpPr/>
          <p:nvPr/>
        </p:nvSpPr>
        <p:spPr>
          <a:xfrm>
            <a:off x="3238033" y="131403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65D06DF1-7AC0-909D-D658-46FF3E79CFD0}"/>
              </a:ext>
            </a:extLst>
          </p:cNvPr>
          <p:cNvSpPr/>
          <p:nvPr/>
        </p:nvSpPr>
        <p:spPr>
          <a:xfrm>
            <a:off x="3238033" y="1653959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1B0A0B11-AD02-A3E3-98A1-132A1B413D2B}"/>
              </a:ext>
            </a:extLst>
          </p:cNvPr>
          <p:cNvSpPr/>
          <p:nvPr/>
        </p:nvSpPr>
        <p:spPr>
          <a:xfrm>
            <a:off x="3238032" y="1968483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039B923E-4380-92CB-B34C-F341C71F6437}"/>
              </a:ext>
            </a:extLst>
          </p:cNvPr>
          <p:cNvSpPr/>
          <p:nvPr/>
        </p:nvSpPr>
        <p:spPr>
          <a:xfrm>
            <a:off x="3238032" y="2282051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CFAC3653-9AC2-FB6E-2FFE-3AA8EB57137B}"/>
              </a:ext>
            </a:extLst>
          </p:cNvPr>
          <p:cNvSpPr/>
          <p:nvPr/>
        </p:nvSpPr>
        <p:spPr>
          <a:xfrm>
            <a:off x="3238032" y="2595619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81A37217-82E0-1292-1028-A09F5DDD5E0D}"/>
              </a:ext>
            </a:extLst>
          </p:cNvPr>
          <p:cNvSpPr/>
          <p:nvPr/>
        </p:nvSpPr>
        <p:spPr>
          <a:xfrm>
            <a:off x="3238032" y="2909187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EDA767DE-552D-083F-CDDE-073EB26750ED}"/>
              </a:ext>
            </a:extLst>
          </p:cNvPr>
          <p:cNvSpPr/>
          <p:nvPr/>
        </p:nvSpPr>
        <p:spPr>
          <a:xfrm>
            <a:off x="3238032" y="3221775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A64BABBF-F0AA-99CD-6EAC-286A21D4097D}"/>
              </a:ext>
            </a:extLst>
          </p:cNvPr>
          <p:cNvSpPr/>
          <p:nvPr/>
        </p:nvSpPr>
        <p:spPr>
          <a:xfrm>
            <a:off x="3238031" y="3534363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6600C2EC-7B9C-13FD-6DF5-05C342EB623D}"/>
              </a:ext>
            </a:extLst>
          </p:cNvPr>
          <p:cNvSpPr/>
          <p:nvPr/>
        </p:nvSpPr>
        <p:spPr>
          <a:xfrm>
            <a:off x="3238031" y="4020806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9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C5809CC-DEEE-99FC-2F86-EFA63CFDDB75}"/>
              </a:ext>
            </a:extLst>
          </p:cNvPr>
          <p:cNvGrpSpPr/>
          <p:nvPr/>
        </p:nvGrpSpPr>
        <p:grpSpPr>
          <a:xfrm>
            <a:off x="3205149" y="4530671"/>
            <a:ext cx="462424" cy="307777"/>
            <a:chOff x="10691216" y="4103589"/>
            <a:chExt cx="462424" cy="307777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36D19EE-A0BA-EFDE-86B9-F010368F4031}"/>
                </a:ext>
              </a:extLst>
            </p:cNvPr>
            <p:cNvSpPr txBox="1"/>
            <p:nvPr/>
          </p:nvSpPr>
          <p:spPr>
            <a:xfrm>
              <a:off x="10691216" y="4103589"/>
              <a:ext cx="462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70C0"/>
                  </a:solidFill>
                </a:rPr>
                <a:t>10</a:t>
              </a:r>
            </a:p>
          </p:txBody>
        </p:sp>
        <p:sp>
          <p:nvSpPr>
            <p:cNvPr id="21" name="Organigramme : Connecteur 20">
              <a:extLst>
                <a:ext uri="{FF2B5EF4-FFF2-40B4-BE49-F238E27FC236}">
                  <a16:creationId xmlns:a16="http://schemas.microsoft.com/office/drawing/2014/main" id="{F7D9B99B-EB59-9A87-C875-5DC4540BDDBD}"/>
                </a:ext>
              </a:extLst>
            </p:cNvPr>
            <p:cNvSpPr/>
            <p:nvPr/>
          </p:nvSpPr>
          <p:spPr>
            <a:xfrm>
              <a:off x="10725084" y="4141365"/>
              <a:ext cx="280119" cy="232227"/>
            </a:xfrm>
            <a:prstGeom prst="flowChartConnector">
              <a:avLst/>
            </a:prstGeom>
            <a:noFill/>
            <a:ln w="6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F129915-1FB6-372C-C3FA-F264F9E8DDC9}"/>
              </a:ext>
            </a:extLst>
          </p:cNvPr>
          <p:cNvGrpSpPr/>
          <p:nvPr/>
        </p:nvGrpSpPr>
        <p:grpSpPr>
          <a:xfrm>
            <a:off x="3205149" y="5331547"/>
            <a:ext cx="462424" cy="307777"/>
            <a:chOff x="10691216" y="4103589"/>
            <a:chExt cx="462424" cy="307777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9B84861-004C-6246-D964-83B9D9375339}"/>
                </a:ext>
              </a:extLst>
            </p:cNvPr>
            <p:cNvSpPr txBox="1"/>
            <p:nvPr/>
          </p:nvSpPr>
          <p:spPr>
            <a:xfrm>
              <a:off x="10691216" y="4103589"/>
              <a:ext cx="462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70C0"/>
                  </a:solidFill>
                </a:rPr>
                <a:t>11</a:t>
              </a:r>
            </a:p>
          </p:txBody>
        </p:sp>
        <p:sp>
          <p:nvSpPr>
            <p:cNvPr id="24" name="Organigramme : Connecteur 23">
              <a:extLst>
                <a:ext uri="{FF2B5EF4-FFF2-40B4-BE49-F238E27FC236}">
                  <a16:creationId xmlns:a16="http://schemas.microsoft.com/office/drawing/2014/main" id="{1C6FBA84-1F8E-5793-72B9-DD648C911601}"/>
                </a:ext>
              </a:extLst>
            </p:cNvPr>
            <p:cNvSpPr/>
            <p:nvPr/>
          </p:nvSpPr>
          <p:spPr>
            <a:xfrm>
              <a:off x="10725084" y="4141365"/>
              <a:ext cx="280119" cy="232227"/>
            </a:xfrm>
            <a:prstGeom prst="flowChartConnector">
              <a:avLst/>
            </a:prstGeom>
            <a:noFill/>
            <a:ln w="6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0939F9E-A1B3-B4D2-590B-554184F0348D}"/>
              </a:ext>
            </a:extLst>
          </p:cNvPr>
          <p:cNvGrpSpPr/>
          <p:nvPr/>
        </p:nvGrpSpPr>
        <p:grpSpPr>
          <a:xfrm>
            <a:off x="3205149" y="5665123"/>
            <a:ext cx="462424" cy="307777"/>
            <a:chOff x="10691216" y="4103589"/>
            <a:chExt cx="462424" cy="307777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B4E6B7B8-4038-1D01-1CB8-1031B645F4D8}"/>
                </a:ext>
              </a:extLst>
            </p:cNvPr>
            <p:cNvSpPr txBox="1"/>
            <p:nvPr/>
          </p:nvSpPr>
          <p:spPr>
            <a:xfrm>
              <a:off x="10691216" y="4103589"/>
              <a:ext cx="462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70C0"/>
                  </a:solidFill>
                </a:rPr>
                <a:t>12</a:t>
              </a:r>
            </a:p>
          </p:txBody>
        </p:sp>
        <p:sp>
          <p:nvSpPr>
            <p:cNvPr id="27" name="Organigramme : Connecteur 26">
              <a:extLst>
                <a:ext uri="{FF2B5EF4-FFF2-40B4-BE49-F238E27FC236}">
                  <a16:creationId xmlns:a16="http://schemas.microsoft.com/office/drawing/2014/main" id="{176BD2C9-67C7-EFA0-AAE1-499D0B5D726C}"/>
                </a:ext>
              </a:extLst>
            </p:cNvPr>
            <p:cNvSpPr/>
            <p:nvPr/>
          </p:nvSpPr>
          <p:spPr>
            <a:xfrm>
              <a:off x="10725084" y="4141365"/>
              <a:ext cx="280119" cy="232227"/>
            </a:xfrm>
            <a:prstGeom prst="flowChartConnector">
              <a:avLst/>
            </a:prstGeom>
            <a:noFill/>
            <a:ln w="6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6FDE1E9-50AA-38AE-CF23-5C63A097C864}"/>
              </a:ext>
            </a:extLst>
          </p:cNvPr>
          <p:cNvGrpSpPr/>
          <p:nvPr/>
        </p:nvGrpSpPr>
        <p:grpSpPr>
          <a:xfrm>
            <a:off x="3205149" y="5971935"/>
            <a:ext cx="462424" cy="307777"/>
            <a:chOff x="10691216" y="4103589"/>
            <a:chExt cx="462424" cy="307777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5E9E64B8-DF11-363C-58B6-22E80763D522}"/>
                </a:ext>
              </a:extLst>
            </p:cNvPr>
            <p:cNvSpPr txBox="1"/>
            <p:nvPr/>
          </p:nvSpPr>
          <p:spPr>
            <a:xfrm>
              <a:off x="10691216" y="4103589"/>
              <a:ext cx="462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70C0"/>
                  </a:solidFill>
                </a:rPr>
                <a:t>13</a:t>
              </a:r>
            </a:p>
          </p:txBody>
        </p:sp>
        <p:sp>
          <p:nvSpPr>
            <p:cNvPr id="30" name="Organigramme : Connecteur 29">
              <a:extLst>
                <a:ext uri="{FF2B5EF4-FFF2-40B4-BE49-F238E27FC236}">
                  <a16:creationId xmlns:a16="http://schemas.microsoft.com/office/drawing/2014/main" id="{A609F2EC-4232-0F4D-6126-68B6EEA826BC}"/>
                </a:ext>
              </a:extLst>
            </p:cNvPr>
            <p:cNvSpPr/>
            <p:nvPr/>
          </p:nvSpPr>
          <p:spPr>
            <a:xfrm>
              <a:off x="10725084" y="4141365"/>
              <a:ext cx="280119" cy="232227"/>
            </a:xfrm>
            <a:prstGeom prst="flowChartConnector">
              <a:avLst/>
            </a:prstGeom>
            <a:noFill/>
            <a:ln w="6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5A3CEEE6-5BCA-5D87-307F-F46E28BE2301}"/>
              </a:ext>
            </a:extLst>
          </p:cNvPr>
          <p:cNvSpPr txBox="1"/>
          <p:nvPr/>
        </p:nvSpPr>
        <p:spPr>
          <a:xfrm>
            <a:off x="4151008" y="2323811"/>
            <a:ext cx="5608881" cy="4093428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Nom donné à la file d’attente.</a:t>
            </a:r>
          </a:p>
          <a:p>
            <a:endParaRPr lang="fr-FR" dirty="0"/>
          </a:p>
          <a:p>
            <a:r>
              <a:rPr lang="fr-FR" dirty="0"/>
              <a:t>Choix de la distribution des appels aux agents connectés dans la file.</a:t>
            </a:r>
          </a:p>
          <a:p>
            <a:endParaRPr lang="fr-FR" dirty="0"/>
          </a:p>
          <a:p>
            <a:r>
              <a:rPr lang="fr-FR" dirty="0"/>
              <a:t>Définition de l’appel prioritaire.</a:t>
            </a:r>
          </a:p>
          <a:p>
            <a:endParaRPr lang="fr-FR" dirty="0"/>
          </a:p>
          <a:p>
            <a:r>
              <a:rPr lang="fr-FR" dirty="0"/>
              <a:t>Durée de la sonnerie avant la poursuite du scénario dans le menu vocal.</a:t>
            </a:r>
          </a:p>
          <a:p>
            <a:endParaRPr lang="fr-FR" dirty="0"/>
          </a:p>
          <a:p>
            <a:r>
              <a:rPr lang="fr-FR" dirty="0"/>
              <a:t>Durée de la sonnerie avant de raccrocher si aucun agent n’est connecté.</a:t>
            </a:r>
          </a:p>
          <a:p>
            <a:endParaRPr lang="fr-FR" dirty="0"/>
          </a:p>
          <a:p>
            <a:r>
              <a:rPr lang="fr-FR" sz="1000" dirty="0">
                <a:latin typeface="Candara" panose="020E0502030303020204" pitchFamily="34" charset="0"/>
                <a:ea typeface="Calibri" panose="020F0502020204030204" pitchFamily="34" charset="0"/>
              </a:rPr>
              <a:t>U</a:t>
            </a:r>
            <a:r>
              <a:rPr lang="fr-FR" sz="1000" dirty="0"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ne fois ce temps expiré la file d'attente va bloquer l'entrée des nouveaux arrivants après le dernier agent déconnecté.</a:t>
            </a:r>
          </a:p>
          <a:p>
            <a:endParaRPr lang="fr-FR" dirty="0">
              <a:latin typeface="Candara" panose="020E0502030303020204" pitchFamily="34" charset="0"/>
            </a:endParaRPr>
          </a:p>
          <a:p>
            <a:r>
              <a:rPr lang="fr-FR" dirty="0"/>
              <a:t>Uniquement sur la méthode de distribution progressive.</a:t>
            </a:r>
          </a:p>
          <a:p>
            <a:endParaRPr lang="fr-FR" dirty="0"/>
          </a:p>
          <a:p>
            <a:r>
              <a:rPr lang="fr-FR" dirty="0"/>
              <a:t>Représente les appels répondus avant 90 secondes.</a:t>
            </a:r>
          </a:p>
          <a:p>
            <a:endParaRPr lang="fr-FR" dirty="0"/>
          </a:p>
          <a:p>
            <a:r>
              <a:rPr lang="fr-FR" sz="1000" dirty="0">
                <a:latin typeface="Candara" panose="020E0502030303020204" pitchFamily="34" charset="0"/>
              </a:rPr>
              <a:t>Activer des règles plus fines de distribution.</a:t>
            </a:r>
          </a:p>
          <a:p>
            <a:endParaRPr lang="fr-FR" dirty="0">
              <a:latin typeface="Candara" panose="020E0502030303020204" pitchFamily="34" charset="0"/>
            </a:endParaRPr>
          </a:p>
          <a:p>
            <a:r>
              <a:rPr lang="fr-FR" dirty="0"/>
              <a:t>Temps pour enregistrer la position après abandon.</a:t>
            </a:r>
          </a:p>
          <a:p>
            <a:endParaRPr lang="fr-FR" dirty="0"/>
          </a:p>
          <a:p>
            <a:r>
              <a:rPr lang="fr-FR" dirty="0"/>
              <a:t>Importer une musique pour la file d’attente au format MP3, WAV.</a:t>
            </a:r>
          </a:p>
          <a:p>
            <a:endParaRPr lang="fr-FR" dirty="0"/>
          </a:p>
          <a:p>
            <a:r>
              <a:rPr lang="fr-FR" dirty="0"/>
              <a:t>Fréquence de répétition du message d’annonce.</a:t>
            </a:r>
          </a:p>
          <a:p>
            <a:endParaRPr lang="fr-FR" dirty="0"/>
          </a:p>
          <a:p>
            <a:r>
              <a:rPr lang="fr-FR" dirty="0"/>
              <a:t>Importer un message format MP3, WAV qui sera diffusé à la fréquence définit au dessus.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3E8C873-F74E-6A61-ED1F-F8FB19206C11}"/>
              </a:ext>
            </a:extLst>
          </p:cNvPr>
          <p:cNvSpPr/>
          <p:nvPr/>
        </p:nvSpPr>
        <p:spPr>
          <a:xfrm>
            <a:off x="7582591" y="1483743"/>
            <a:ext cx="1230014" cy="36311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201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9989CB-93A4-389B-0A26-222036C85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ED33F98-0D35-BADD-81BA-ED51A8D32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14" y="625415"/>
            <a:ext cx="9601200" cy="1485900"/>
          </a:xfrm>
        </p:spPr>
        <p:txBody>
          <a:bodyPr/>
          <a:lstStyle/>
          <a:p>
            <a:r>
              <a:rPr lang="fr-FR" b="1" cap="all" dirty="0">
                <a:solidFill>
                  <a:srgbClr val="0070C0"/>
                </a:solidFill>
              </a:rPr>
              <a:t>Compte </a:t>
            </a:r>
            <a:r>
              <a:rPr lang="fr-FR" b="1" cap="all" dirty="0">
                <a:solidFill>
                  <a:srgbClr val="0070C0"/>
                </a:solidFill>
                <a:sym typeface="Wingdings" panose="05000000000000000000" pitchFamily="2" charset="2"/>
              </a:rPr>
              <a:t>: Paramétrer</a:t>
            </a:r>
            <a:endParaRPr lang="fr-FR" b="1" cap="all" dirty="0">
              <a:solidFill>
                <a:srgbClr val="0070C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2470730-9EC5-BD8D-591C-D6D2CE42A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14" y="1644972"/>
            <a:ext cx="7563906" cy="2248214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CE18ECE-4F14-5658-7D82-AFC5F50201CD}"/>
              </a:ext>
            </a:extLst>
          </p:cNvPr>
          <p:cNvSpPr txBox="1"/>
          <p:nvPr/>
        </p:nvSpPr>
        <p:spPr>
          <a:xfrm>
            <a:off x="9191159" y="1841823"/>
            <a:ext cx="2432649" cy="553998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En licence softphone vous pouvez ajouter l’image d’un téléphone sur le profil du device.</a:t>
            </a: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4A073F19-0E6B-8593-0B9E-8818735F16B5}"/>
              </a:ext>
            </a:extLst>
          </p:cNvPr>
          <p:cNvSpPr/>
          <p:nvPr/>
        </p:nvSpPr>
        <p:spPr>
          <a:xfrm>
            <a:off x="2465295" y="1848596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72041C-C000-3214-CFCA-B5DA831DC70B}"/>
              </a:ext>
            </a:extLst>
          </p:cNvPr>
          <p:cNvSpPr/>
          <p:nvPr/>
        </p:nvSpPr>
        <p:spPr>
          <a:xfrm>
            <a:off x="1011280" y="1910663"/>
            <a:ext cx="1425768" cy="823912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05958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5E8B75-6896-B57E-8BA8-980ED3570B21}"/>
              </a:ext>
            </a:extLst>
          </p:cNvPr>
          <p:cNvSpPr txBox="1">
            <a:spLocks/>
          </p:cNvSpPr>
          <p:nvPr/>
        </p:nvSpPr>
        <p:spPr>
          <a:xfrm>
            <a:off x="858990" y="262172"/>
            <a:ext cx="8534401" cy="8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</a:pPr>
            <a:r>
              <a:rPr lang="fr-FR" sz="4000" b="1" cap="all" dirty="0">
                <a:ln w="3175" cmpd="sng">
                  <a:noFill/>
                </a:ln>
                <a:solidFill>
                  <a:srgbClr val="0070C0"/>
                </a:solidFill>
              </a:rPr>
              <a:t>File d’attente : profil agent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A3CEEE6-5BCA-5D87-307F-F46E28BE2301}"/>
              </a:ext>
            </a:extLst>
          </p:cNvPr>
          <p:cNvSpPr txBox="1"/>
          <p:nvPr/>
        </p:nvSpPr>
        <p:spPr>
          <a:xfrm>
            <a:off x="6096000" y="1763094"/>
            <a:ext cx="5724979" cy="1169551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Nom donné à la file d’attente.</a:t>
            </a:r>
          </a:p>
          <a:p>
            <a:endParaRPr lang="fr-FR" dirty="0"/>
          </a:p>
          <a:p>
            <a:r>
              <a:rPr lang="fr-FR" dirty="0"/>
              <a:t>Affichage de la disponibilité de l’agent. Fiche bleu : agent déconnecté, Fiche blanche : agent connecté</a:t>
            </a:r>
          </a:p>
          <a:p>
            <a:endParaRPr lang="fr-FR" dirty="0"/>
          </a:p>
          <a:p>
            <a:r>
              <a:rPr lang="fr-FR" dirty="0"/>
              <a:t>Fiche profil de l’agent, accès : déconnexion, tchat, email, appel vidéo, appel.</a:t>
            </a:r>
          </a:p>
          <a:p>
            <a:endParaRPr lang="fr-FR" dirty="0"/>
          </a:p>
          <a:p>
            <a:r>
              <a:rPr lang="fr-FR" dirty="0"/>
              <a:t>Appel en cours.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1C6FF4-0340-5D56-51B2-1789F6B9B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66" t="14654" r="8219" b="20189"/>
          <a:stretch/>
        </p:blipFill>
        <p:spPr>
          <a:xfrm>
            <a:off x="858990" y="1679552"/>
            <a:ext cx="5069396" cy="29761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D3A0E3C2-AA13-2498-6195-0218E246B367}"/>
              </a:ext>
            </a:extLst>
          </p:cNvPr>
          <p:cNvSpPr/>
          <p:nvPr/>
        </p:nvSpPr>
        <p:spPr>
          <a:xfrm>
            <a:off x="2453030" y="204982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B71CEFCA-06A6-21A0-D171-8C8925BF7387}"/>
              </a:ext>
            </a:extLst>
          </p:cNvPr>
          <p:cNvSpPr/>
          <p:nvPr/>
        </p:nvSpPr>
        <p:spPr>
          <a:xfrm>
            <a:off x="5028694" y="333281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1457DD-3580-5B5F-D7C2-BDDDBD0C12F0}"/>
              </a:ext>
            </a:extLst>
          </p:cNvPr>
          <p:cNvSpPr/>
          <p:nvPr/>
        </p:nvSpPr>
        <p:spPr>
          <a:xfrm>
            <a:off x="2360176" y="1984075"/>
            <a:ext cx="1230014" cy="29797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FF8E6B8-C31F-67AC-7D1F-24F045673C07}"/>
              </a:ext>
            </a:extLst>
          </p:cNvPr>
          <p:cNvSpPr/>
          <p:nvPr/>
        </p:nvSpPr>
        <p:spPr>
          <a:xfrm>
            <a:off x="3859612" y="3340964"/>
            <a:ext cx="1099017" cy="272085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48DD63C-FE59-3553-08D7-C4398C734DED}"/>
              </a:ext>
            </a:extLst>
          </p:cNvPr>
          <p:cNvSpPr/>
          <p:nvPr/>
        </p:nvSpPr>
        <p:spPr>
          <a:xfrm>
            <a:off x="3796710" y="2692405"/>
            <a:ext cx="1099017" cy="272085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A56281B8-BAE5-38B9-A0C2-B65763081BF1}"/>
              </a:ext>
            </a:extLst>
          </p:cNvPr>
          <p:cNvSpPr/>
          <p:nvPr/>
        </p:nvSpPr>
        <p:spPr>
          <a:xfrm>
            <a:off x="4419851" y="2848377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63E2A89-0E77-287C-0A25-C00C868D2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81" t="31451" r="30860" b="31704"/>
          <a:stretch/>
        </p:blipFill>
        <p:spPr>
          <a:xfrm>
            <a:off x="2664800" y="2545118"/>
            <a:ext cx="1159779" cy="92373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9A68448-6BC7-2214-0FF5-A04F4476E937}"/>
              </a:ext>
            </a:extLst>
          </p:cNvPr>
          <p:cNvSpPr/>
          <p:nvPr/>
        </p:nvSpPr>
        <p:spPr>
          <a:xfrm>
            <a:off x="2668621" y="3001038"/>
            <a:ext cx="1099017" cy="427962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Organigramme : Connecteur 31">
            <a:extLst>
              <a:ext uri="{FF2B5EF4-FFF2-40B4-BE49-F238E27FC236}">
                <a16:creationId xmlns:a16="http://schemas.microsoft.com/office/drawing/2014/main" id="{38EEBAFE-A31E-A284-7FC4-B4EBDBAC597E}"/>
              </a:ext>
            </a:extLst>
          </p:cNvPr>
          <p:cNvSpPr/>
          <p:nvPr/>
        </p:nvSpPr>
        <p:spPr>
          <a:xfrm>
            <a:off x="3244689" y="305149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813377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42DF502-5E7C-A106-159C-DBBF806D934A}"/>
              </a:ext>
            </a:extLst>
          </p:cNvPr>
          <p:cNvSpPr txBox="1">
            <a:spLocks/>
          </p:cNvSpPr>
          <p:nvPr/>
        </p:nvSpPr>
        <p:spPr>
          <a:xfrm>
            <a:off x="858990" y="262172"/>
            <a:ext cx="8534401" cy="8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</a:pPr>
            <a:r>
              <a:rPr lang="fr-FR" sz="4000" b="1" cap="all" dirty="0">
                <a:ln w="3175" cmpd="sng">
                  <a:noFill/>
                </a:ln>
                <a:solidFill>
                  <a:srgbClr val="0070C0"/>
                </a:solidFill>
              </a:rPr>
              <a:t>File d’attente : modifier les agents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7A3EAC5-BBAC-BB56-C622-20BE63079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91" y="1377608"/>
            <a:ext cx="7870942" cy="1214180"/>
          </a:xfrm>
          <a:prstGeom prst="rect">
            <a:avLst/>
          </a:prstGeom>
          <a:solidFill>
            <a:schemeClr val="bg1"/>
          </a:solidFill>
          <a:ln w="28575">
            <a:solidFill>
              <a:srgbClr val="78C6CA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75C4E3C-A272-8B89-22DD-2FB40D7C6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90" y="2693636"/>
            <a:ext cx="5268222" cy="3528259"/>
          </a:xfrm>
          <a:prstGeom prst="rect">
            <a:avLst/>
          </a:prstGeom>
          <a:solidFill>
            <a:schemeClr val="bg1"/>
          </a:solidFill>
          <a:ln w="28575">
            <a:solidFill>
              <a:srgbClr val="78C6CA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70FC44-6C55-0F79-28C7-7E557A2C894E}"/>
              </a:ext>
            </a:extLst>
          </p:cNvPr>
          <p:cNvSpPr/>
          <p:nvPr/>
        </p:nvSpPr>
        <p:spPr>
          <a:xfrm>
            <a:off x="7412474" y="1863305"/>
            <a:ext cx="1230014" cy="65560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96752C-01B7-B275-DA41-63E20E80F2B2}"/>
              </a:ext>
            </a:extLst>
          </p:cNvPr>
          <p:cNvSpPr/>
          <p:nvPr/>
        </p:nvSpPr>
        <p:spPr>
          <a:xfrm>
            <a:off x="7522233" y="2225616"/>
            <a:ext cx="966159" cy="21566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28E56E-3CFC-85AB-60AD-C3150F482BF1}"/>
              </a:ext>
            </a:extLst>
          </p:cNvPr>
          <p:cNvSpPr txBox="1"/>
          <p:nvPr/>
        </p:nvSpPr>
        <p:spPr>
          <a:xfrm>
            <a:off x="6402503" y="3404541"/>
            <a:ext cx="4777332" cy="1477328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Temps d’expiration avant bascule vers l’agent suivant.</a:t>
            </a:r>
          </a:p>
          <a:p>
            <a:endParaRPr lang="fr-FR" dirty="0"/>
          </a:p>
          <a:p>
            <a:r>
              <a:rPr lang="fr-FR" dirty="0"/>
              <a:t>Nombre de rotation avant déconnexion automatique de l’agent de la file d’attente.</a:t>
            </a:r>
          </a:p>
          <a:p>
            <a:endParaRPr lang="fr-FR" dirty="0"/>
          </a:p>
          <a:p>
            <a:r>
              <a:rPr lang="fr-FR" dirty="0"/>
              <a:t>Suppression de l’agent de la file d’attente.</a:t>
            </a:r>
          </a:p>
          <a:p>
            <a:endParaRPr lang="fr-FR" dirty="0"/>
          </a:p>
          <a:p>
            <a:r>
              <a:rPr lang="fr-FR" dirty="0"/>
              <a:t>Durée de la sonnerie avant la poursuite du scénario dans le menu vocal.</a:t>
            </a:r>
          </a:p>
          <a:p>
            <a:endParaRPr lang="fr-FR" dirty="0"/>
          </a:p>
          <a:p>
            <a:r>
              <a:rPr lang="fr-FR" dirty="0"/>
              <a:t>Enregistrement des modifications.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B0D574-A893-084E-22FE-33120FD2A7C1}"/>
              </a:ext>
            </a:extLst>
          </p:cNvPr>
          <p:cNvSpPr/>
          <p:nvPr/>
        </p:nvSpPr>
        <p:spPr>
          <a:xfrm>
            <a:off x="2087592" y="4164051"/>
            <a:ext cx="483079" cy="21816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7F6AD0F-4C0D-5596-1156-D370B2229BB2}"/>
              </a:ext>
            </a:extLst>
          </p:cNvPr>
          <p:cNvSpPr/>
          <p:nvPr/>
        </p:nvSpPr>
        <p:spPr>
          <a:xfrm>
            <a:off x="2662687" y="4670134"/>
            <a:ext cx="457200" cy="21816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rganigramme : Connecteur 24">
            <a:extLst>
              <a:ext uri="{FF2B5EF4-FFF2-40B4-BE49-F238E27FC236}">
                <a16:creationId xmlns:a16="http://schemas.microsoft.com/office/drawing/2014/main" id="{B5D4F395-0F9B-FA46-68CA-B8F83F1E8046}"/>
              </a:ext>
            </a:extLst>
          </p:cNvPr>
          <p:cNvSpPr/>
          <p:nvPr/>
        </p:nvSpPr>
        <p:spPr>
          <a:xfrm>
            <a:off x="2189071" y="3927775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6" name="Organigramme : Connecteur 25">
            <a:extLst>
              <a:ext uri="{FF2B5EF4-FFF2-40B4-BE49-F238E27FC236}">
                <a16:creationId xmlns:a16="http://schemas.microsoft.com/office/drawing/2014/main" id="{A0D62170-71A1-8A10-28FE-E61A6E3B28BF}"/>
              </a:ext>
            </a:extLst>
          </p:cNvPr>
          <p:cNvSpPr/>
          <p:nvPr/>
        </p:nvSpPr>
        <p:spPr>
          <a:xfrm>
            <a:off x="2751227" y="4386983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FDADAD-639D-BE8A-9BB7-5F5740733DCA}"/>
              </a:ext>
            </a:extLst>
          </p:cNvPr>
          <p:cNvSpPr/>
          <p:nvPr/>
        </p:nvSpPr>
        <p:spPr>
          <a:xfrm>
            <a:off x="5230483" y="5200504"/>
            <a:ext cx="457200" cy="21816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id="{6D36A03D-85D1-3FEE-1122-CE5D486D7C21}"/>
              </a:ext>
            </a:extLst>
          </p:cNvPr>
          <p:cNvSpPr/>
          <p:nvPr/>
        </p:nvSpPr>
        <p:spPr>
          <a:xfrm>
            <a:off x="5319023" y="4917353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49715C-4127-6420-32EA-31C2196B7A14}"/>
              </a:ext>
            </a:extLst>
          </p:cNvPr>
          <p:cNvSpPr/>
          <p:nvPr/>
        </p:nvSpPr>
        <p:spPr>
          <a:xfrm>
            <a:off x="4468483" y="5568564"/>
            <a:ext cx="1285336" cy="39228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Organigramme : Connecteur 29">
            <a:extLst>
              <a:ext uri="{FF2B5EF4-FFF2-40B4-BE49-F238E27FC236}">
                <a16:creationId xmlns:a16="http://schemas.microsoft.com/office/drawing/2014/main" id="{1E002119-CB30-8E1B-3FE7-E3079B76DAF0}"/>
              </a:ext>
            </a:extLst>
          </p:cNvPr>
          <p:cNvSpPr/>
          <p:nvPr/>
        </p:nvSpPr>
        <p:spPr>
          <a:xfrm>
            <a:off x="5781974" y="564859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564829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42DF502-5E7C-A106-159C-DBBF806D934A}"/>
              </a:ext>
            </a:extLst>
          </p:cNvPr>
          <p:cNvSpPr txBox="1">
            <a:spLocks/>
          </p:cNvSpPr>
          <p:nvPr/>
        </p:nvSpPr>
        <p:spPr>
          <a:xfrm>
            <a:off x="858990" y="262172"/>
            <a:ext cx="8534401" cy="8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</a:pPr>
            <a:r>
              <a:rPr lang="fr-FR" sz="4000" b="1" cap="all" dirty="0">
                <a:ln w="3175" cmpd="sng">
                  <a:noFill/>
                </a:ln>
                <a:solidFill>
                  <a:srgbClr val="0070C0"/>
                </a:solidFill>
              </a:rPr>
              <a:t>File d’attente : modifier les agents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7A3EAC5-BBAC-BB56-C622-20BE63079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91" y="1377608"/>
            <a:ext cx="7870942" cy="1214180"/>
          </a:xfrm>
          <a:prstGeom prst="rect">
            <a:avLst/>
          </a:prstGeom>
          <a:solidFill>
            <a:schemeClr val="bg1"/>
          </a:solidFill>
          <a:ln w="28575">
            <a:solidFill>
              <a:srgbClr val="78C6CA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75C4E3C-A272-8B89-22DD-2FB40D7C6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90" y="2693636"/>
            <a:ext cx="5268222" cy="3528259"/>
          </a:xfrm>
          <a:prstGeom prst="rect">
            <a:avLst/>
          </a:prstGeom>
          <a:solidFill>
            <a:schemeClr val="bg1"/>
          </a:solidFill>
          <a:ln w="28575">
            <a:solidFill>
              <a:srgbClr val="78C6CA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70FC44-6C55-0F79-28C7-7E557A2C894E}"/>
              </a:ext>
            </a:extLst>
          </p:cNvPr>
          <p:cNvSpPr/>
          <p:nvPr/>
        </p:nvSpPr>
        <p:spPr>
          <a:xfrm>
            <a:off x="7412474" y="1863305"/>
            <a:ext cx="1230014" cy="65560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96752C-01B7-B275-DA41-63E20E80F2B2}"/>
              </a:ext>
            </a:extLst>
          </p:cNvPr>
          <p:cNvSpPr/>
          <p:nvPr/>
        </p:nvSpPr>
        <p:spPr>
          <a:xfrm>
            <a:off x="7522233" y="2225616"/>
            <a:ext cx="966159" cy="21566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28E56E-3CFC-85AB-60AD-C3150F482BF1}"/>
              </a:ext>
            </a:extLst>
          </p:cNvPr>
          <p:cNvSpPr txBox="1"/>
          <p:nvPr/>
        </p:nvSpPr>
        <p:spPr>
          <a:xfrm>
            <a:off x="6402503" y="3404541"/>
            <a:ext cx="4777332" cy="1477328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Temps d’expiration avant bascule vers l’agent suivant.</a:t>
            </a:r>
          </a:p>
          <a:p>
            <a:endParaRPr lang="fr-FR" dirty="0"/>
          </a:p>
          <a:p>
            <a:r>
              <a:rPr lang="fr-FR" dirty="0"/>
              <a:t>Nombre de rotation avant déconnexion automatique de l’agent de la file d’attente.</a:t>
            </a:r>
          </a:p>
          <a:p>
            <a:endParaRPr lang="fr-FR" dirty="0"/>
          </a:p>
          <a:p>
            <a:r>
              <a:rPr lang="fr-FR" dirty="0"/>
              <a:t>Suppression de l’agent de la file d’attente.</a:t>
            </a:r>
          </a:p>
          <a:p>
            <a:endParaRPr lang="fr-FR" dirty="0"/>
          </a:p>
          <a:p>
            <a:r>
              <a:rPr lang="fr-FR" dirty="0"/>
              <a:t>Durée de la sonnerie avant la poursuite du scénario dans le menu vocal.</a:t>
            </a:r>
          </a:p>
          <a:p>
            <a:endParaRPr lang="fr-FR" dirty="0"/>
          </a:p>
          <a:p>
            <a:r>
              <a:rPr lang="fr-FR" dirty="0"/>
              <a:t>Enregistrement des modifications.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B0D574-A893-084E-22FE-33120FD2A7C1}"/>
              </a:ext>
            </a:extLst>
          </p:cNvPr>
          <p:cNvSpPr/>
          <p:nvPr/>
        </p:nvSpPr>
        <p:spPr>
          <a:xfrm>
            <a:off x="2087592" y="4164051"/>
            <a:ext cx="483079" cy="21816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7F6AD0F-4C0D-5596-1156-D370B2229BB2}"/>
              </a:ext>
            </a:extLst>
          </p:cNvPr>
          <p:cNvSpPr/>
          <p:nvPr/>
        </p:nvSpPr>
        <p:spPr>
          <a:xfrm>
            <a:off x="2662687" y="4670134"/>
            <a:ext cx="457200" cy="21816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rganigramme : Connecteur 24">
            <a:extLst>
              <a:ext uri="{FF2B5EF4-FFF2-40B4-BE49-F238E27FC236}">
                <a16:creationId xmlns:a16="http://schemas.microsoft.com/office/drawing/2014/main" id="{B5D4F395-0F9B-FA46-68CA-B8F83F1E8046}"/>
              </a:ext>
            </a:extLst>
          </p:cNvPr>
          <p:cNvSpPr/>
          <p:nvPr/>
        </p:nvSpPr>
        <p:spPr>
          <a:xfrm>
            <a:off x="2189071" y="3927775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6" name="Organigramme : Connecteur 25">
            <a:extLst>
              <a:ext uri="{FF2B5EF4-FFF2-40B4-BE49-F238E27FC236}">
                <a16:creationId xmlns:a16="http://schemas.microsoft.com/office/drawing/2014/main" id="{A0D62170-71A1-8A10-28FE-E61A6E3B28BF}"/>
              </a:ext>
            </a:extLst>
          </p:cNvPr>
          <p:cNvSpPr/>
          <p:nvPr/>
        </p:nvSpPr>
        <p:spPr>
          <a:xfrm>
            <a:off x="2751227" y="4386983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FDADAD-639D-BE8A-9BB7-5F5740733DCA}"/>
              </a:ext>
            </a:extLst>
          </p:cNvPr>
          <p:cNvSpPr/>
          <p:nvPr/>
        </p:nvSpPr>
        <p:spPr>
          <a:xfrm>
            <a:off x="5230483" y="5200504"/>
            <a:ext cx="457200" cy="21816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id="{6D36A03D-85D1-3FEE-1122-CE5D486D7C21}"/>
              </a:ext>
            </a:extLst>
          </p:cNvPr>
          <p:cNvSpPr/>
          <p:nvPr/>
        </p:nvSpPr>
        <p:spPr>
          <a:xfrm>
            <a:off x="5319023" y="4917353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49715C-4127-6420-32EA-31C2196B7A14}"/>
              </a:ext>
            </a:extLst>
          </p:cNvPr>
          <p:cNvSpPr/>
          <p:nvPr/>
        </p:nvSpPr>
        <p:spPr>
          <a:xfrm>
            <a:off x="4468483" y="5568564"/>
            <a:ext cx="1285336" cy="39228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Organigramme : Connecteur 29">
            <a:extLst>
              <a:ext uri="{FF2B5EF4-FFF2-40B4-BE49-F238E27FC236}">
                <a16:creationId xmlns:a16="http://schemas.microsoft.com/office/drawing/2014/main" id="{1E002119-CB30-8E1B-3FE7-E3079B76DAF0}"/>
              </a:ext>
            </a:extLst>
          </p:cNvPr>
          <p:cNvSpPr/>
          <p:nvPr/>
        </p:nvSpPr>
        <p:spPr>
          <a:xfrm>
            <a:off x="5781974" y="564859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648982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22628B7F-E9D4-3070-7EDE-339CD0A23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33" y="1213037"/>
            <a:ext cx="8027148" cy="485555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9509AA-1477-428D-83A5-C86496CD6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3EA349-2ED8-3B53-513F-93FAE684674F}"/>
              </a:ext>
            </a:extLst>
          </p:cNvPr>
          <p:cNvSpPr/>
          <p:nvPr/>
        </p:nvSpPr>
        <p:spPr>
          <a:xfrm>
            <a:off x="6633715" y="2297529"/>
            <a:ext cx="1595886" cy="29904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508101-3DA8-E4E1-152A-6B81DE4FD545}"/>
              </a:ext>
            </a:extLst>
          </p:cNvPr>
          <p:cNvSpPr/>
          <p:nvPr/>
        </p:nvSpPr>
        <p:spPr>
          <a:xfrm>
            <a:off x="8229601" y="3279475"/>
            <a:ext cx="312166" cy="29904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txBody>
          <a:bodyPr wrap="square" rtlCol="0">
            <a:spAutoFit/>
          </a:bodyPr>
          <a:lstStyle/>
          <a:p>
            <a:endParaRPr lang="fr-FR" sz="1000" b="1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7E1B888-94FC-A54B-77E4-36A5B7BD0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252" y="3578992"/>
            <a:ext cx="2828925" cy="186690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6AE64F0-3BE2-4753-AA8B-D4B38E69F18E}"/>
              </a:ext>
            </a:extLst>
          </p:cNvPr>
          <p:cNvSpPr txBox="1">
            <a:spLocks/>
          </p:cNvSpPr>
          <p:nvPr/>
        </p:nvSpPr>
        <p:spPr>
          <a:xfrm>
            <a:off x="858990" y="262172"/>
            <a:ext cx="8534401" cy="8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</a:pPr>
            <a:r>
              <a:rPr lang="fr-FR" sz="4000" b="1" cap="all" dirty="0">
                <a:ln w="3175" cmpd="sng">
                  <a:noFill/>
                </a:ln>
                <a:solidFill>
                  <a:srgbClr val="0070C0"/>
                </a:solidFill>
              </a:rPr>
              <a:t>Gestion des utilisateurs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A73C55-1290-2BD7-7BCE-9A73547566B6}"/>
              </a:ext>
            </a:extLst>
          </p:cNvPr>
          <p:cNvSpPr txBox="1"/>
          <p:nvPr/>
        </p:nvSpPr>
        <p:spPr>
          <a:xfrm>
            <a:off x="9166105" y="2567225"/>
            <a:ext cx="2614979" cy="861774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228600" indent="-228600">
              <a:buFont typeface="+mj-lt"/>
              <a:buAutoNum type="arabicPeriod"/>
              <a:defRPr sz="100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Listes des utilisateurs.</a:t>
            </a:r>
          </a:p>
          <a:p>
            <a:endParaRPr lang="fr-FR" dirty="0"/>
          </a:p>
          <a:p>
            <a:r>
              <a:rPr lang="fr-FR" dirty="0"/>
              <a:t>Editer le profil d’un utilisateur.</a:t>
            </a:r>
          </a:p>
          <a:p>
            <a:endParaRPr lang="fr-FR" dirty="0"/>
          </a:p>
          <a:p>
            <a:r>
              <a:rPr lang="fr-FR" dirty="0"/>
              <a:t>Modifier le mot de passe d’un utilisateur.</a:t>
            </a:r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03573836-D8BB-D4A6-C815-F400F18F4757}"/>
              </a:ext>
            </a:extLst>
          </p:cNvPr>
          <p:cNvSpPr/>
          <p:nvPr/>
        </p:nvSpPr>
        <p:spPr>
          <a:xfrm>
            <a:off x="8327021" y="2330939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12F95031-4D62-8B79-274E-6534B64ADAF6}"/>
              </a:ext>
            </a:extLst>
          </p:cNvPr>
          <p:cNvSpPr/>
          <p:nvPr/>
        </p:nvSpPr>
        <p:spPr>
          <a:xfrm>
            <a:off x="8245624" y="2955583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9CB1BA1E-47A1-9691-4FE7-9E378833F89A}"/>
              </a:ext>
            </a:extLst>
          </p:cNvPr>
          <p:cNvSpPr/>
          <p:nvPr/>
        </p:nvSpPr>
        <p:spPr>
          <a:xfrm>
            <a:off x="7511569" y="369915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697523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5FB907-7F7D-366E-0A60-DE272DA0B9F9}"/>
              </a:ext>
            </a:extLst>
          </p:cNvPr>
          <p:cNvSpPr/>
          <p:nvPr/>
        </p:nvSpPr>
        <p:spPr>
          <a:xfrm>
            <a:off x="8272329" y="2477509"/>
            <a:ext cx="2822600" cy="1060450"/>
          </a:xfrm>
          <a:prstGeom prst="rect">
            <a:avLst/>
          </a:prstGeom>
          <a:solidFill>
            <a:schemeClr val="bg1"/>
          </a:solidFill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2C3DEDF-08B3-74DC-5930-935376E369B4}"/>
              </a:ext>
            </a:extLst>
          </p:cNvPr>
          <p:cNvSpPr/>
          <p:nvPr/>
        </p:nvSpPr>
        <p:spPr>
          <a:xfrm>
            <a:off x="1592638" y="1605701"/>
            <a:ext cx="6354952" cy="3342314"/>
          </a:xfrm>
          <a:custGeom>
            <a:avLst/>
            <a:gdLst/>
            <a:ahLst/>
            <a:cxnLst/>
            <a:rect l="l" t="t" r="r" b="b"/>
            <a:pathLst>
              <a:path w="7875063" h="3943700">
                <a:moveTo>
                  <a:pt x="0" y="0"/>
                </a:moveTo>
                <a:lnTo>
                  <a:pt x="7875062" y="0"/>
                </a:lnTo>
                <a:lnTo>
                  <a:pt x="7875062" y="3943700"/>
                </a:lnTo>
                <a:lnTo>
                  <a:pt x="0" y="3943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FDAB3A97-B95A-204D-0FCF-0341EA205576}"/>
              </a:ext>
            </a:extLst>
          </p:cNvPr>
          <p:cNvSpPr txBox="1">
            <a:spLocks/>
          </p:cNvSpPr>
          <p:nvPr/>
        </p:nvSpPr>
        <p:spPr>
          <a:xfrm>
            <a:off x="8210859" y="2601189"/>
            <a:ext cx="2993516" cy="1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 dirty="0" err="1">
                <a:solidFill>
                  <a:srgbClr val="0070C0"/>
                </a:solidFill>
              </a:rPr>
              <a:t>Cliquez</a:t>
            </a:r>
            <a:r>
              <a:rPr lang="en-US" sz="1600" dirty="0">
                <a:solidFill>
                  <a:srgbClr val="0070C0"/>
                </a:solidFill>
              </a:rPr>
              <a:t> sur </a:t>
            </a:r>
            <a:r>
              <a:rPr lang="en-US" sz="1600" dirty="0" err="1">
                <a:solidFill>
                  <a:srgbClr val="0070C0"/>
                </a:solidFill>
              </a:rPr>
              <a:t>intégration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puis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téléchargez</a:t>
            </a:r>
            <a:r>
              <a:rPr lang="en-US" sz="1600" dirty="0">
                <a:solidFill>
                  <a:srgbClr val="0070C0"/>
                </a:solidFill>
              </a:rPr>
              <a:t> pour </a:t>
            </a:r>
            <a:r>
              <a:rPr lang="en-US" sz="1600" dirty="0" err="1">
                <a:solidFill>
                  <a:srgbClr val="0070C0"/>
                </a:solidFill>
              </a:rPr>
              <a:t>ajouter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l’extension</a:t>
            </a:r>
            <a:r>
              <a:rPr lang="en-US" sz="1600" dirty="0">
                <a:solidFill>
                  <a:srgbClr val="0070C0"/>
                </a:solidFill>
              </a:rPr>
              <a:t> Google Chrome </a:t>
            </a:r>
          </a:p>
          <a:p>
            <a:endParaRPr lang="fr-FR" dirty="0"/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1CA57136-9C75-D7EB-B717-058E7DFB0A72}"/>
              </a:ext>
            </a:extLst>
          </p:cNvPr>
          <p:cNvSpPr txBox="1">
            <a:spLocks/>
          </p:cNvSpPr>
          <p:nvPr/>
        </p:nvSpPr>
        <p:spPr>
          <a:xfrm>
            <a:off x="788030" y="292614"/>
            <a:ext cx="9936459" cy="1060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70C0"/>
                </a:solidFill>
              </a:rPr>
              <a:t>EXTENSION CHROME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7D648C9-EF02-9332-E83F-AF7C86401E39}"/>
              </a:ext>
            </a:extLst>
          </p:cNvPr>
          <p:cNvCxnSpPr>
            <a:cxnSpLocks/>
          </p:cNvCxnSpPr>
          <p:nvPr/>
        </p:nvCxnSpPr>
        <p:spPr>
          <a:xfrm flipH="1" flipV="1">
            <a:off x="6713527" y="3250233"/>
            <a:ext cx="1387886" cy="26625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97CFA6F-4271-CF0A-D29F-33998568EE06}"/>
              </a:ext>
            </a:extLst>
          </p:cNvPr>
          <p:cNvCxnSpPr>
            <a:cxnSpLocks/>
          </p:cNvCxnSpPr>
          <p:nvPr/>
        </p:nvCxnSpPr>
        <p:spPr>
          <a:xfrm flipH="1" flipV="1">
            <a:off x="6002597" y="2264636"/>
            <a:ext cx="2076628" cy="985597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AutoShape 8">
            <a:extLst>
              <a:ext uri="{FF2B5EF4-FFF2-40B4-BE49-F238E27FC236}">
                <a16:creationId xmlns:a16="http://schemas.microsoft.com/office/drawing/2014/main" id="{191DA01D-2911-EA5F-31BE-C838DEE7DA98}"/>
              </a:ext>
            </a:extLst>
          </p:cNvPr>
          <p:cNvSpPr/>
          <p:nvPr/>
        </p:nvSpPr>
        <p:spPr>
          <a:xfrm rot="-267729">
            <a:off x="993440" y="1454660"/>
            <a:ext cx="2353565" cy="443483"/>
          </a:xfrm>
          <a:prstGeom prst="rect">
            <a:avLst/>
          </a:prstGeom>
          <a:solidFill>
            <a:srgbClr val="FEFEFE"/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lvl="0" indent="0" algn="ctr">
              <a:lnSpc>
                <a:spcPts val="2306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Networth Medium"/>
              </a:rPr>
              <a:t>1ère option</a:t>
            </a:r>
          </a:p>
        </p:txBody>
      </p:sp>
    </p:spTree>
    <p:extLst>
      <p:ext uri="{BB962C8B-B14F-4D97-AF65-F5344CB8AC3E}">
        <p14:creationId xmlns:p14="http://schemas.microsoft.com/office/powerpoint/2010/main" val="15179268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22E64B74-DBEE-3643-2A9A-1544D3CD1F41}"/>
              </a:ext>
            </a:extLst>
          </p:cNvPr>
          <p:cNvSpPr/>
          <p:nvPr/>
        </p:nvSpPr>
        <p:spPr>
          <a:xfrm>
            <a:off x="3491412" y="1734340"/>
            <a:ext cx="7946778" cy="3229763"/>
          </a:xfrm>
          <a:custGeom>
            <a:avLst/>
            <a:gdLst/>
            <a:ahLst/>
            <a:cxnLst/>
            <a:rect l="l" t="t" r="r" b="b"/>
            <a:pathLst>
              <a:path w="7946778" h="3229763">
                <a:moveTo>
                  <a:pt x="0" y="0"/>
                </a:moveTo>
                <a:lnTo>
                  <a:pt x="7946778" y="0"/>
                </a:lnTo>
                <a:lnTo>
                  <a:pt x="7946778" y="3229763"/>
                </a:lnTo>
                <a:lnTo>
                  <a:pt x="0" y="3229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6" r="-9336" b="-5086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F5819B-C492-B76B-4D37-ADDC2490DAFF}"/>
              </a:ext>
            </a:extLst>
          </p:cNvPr>
          <p:cNvSpPr/>
          <p:nvPr/>
        </p:nvSpPr>
        <p:spPr>
          <a:xfrm>
            <a:off x="942389" y="2288612"/>
            <a:ext cx="3319060" cy="1633908"/>
          </a:xfrm>
          <a:prstGeom prst="rect">
            <a:avLst/>
          </a:prstGeom>
          <a:solidFill>
            <a:schemeClr val="bg1"/>
          </a:solidFill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94B7D11-81EC-3C1C-3C3F-3DD1E474E4CB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70C0"/>
                </a:solidFill>
              </a:rPr>
              <a:t>EXTENSION CHROME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826AC89-80E8-33CC-B527-5123DC40D093}"/>
              </a:ext>
            </a:extLst>
          </p:cNvPr>
          <p:cNvSpPr txBox="1"/>
          <p:nvPr/>
        </p:nvSpPr>
        <p:spPr>
          <a:xfrm>
            <a:off x="1110400" y="2409558"/>
            <a:ext cx="30428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Se </a:t>
            </a:r>
            <a:r>
              <a:rPr lang="en-US" sz="1400" dirty="0" err="1">
                <a:solidFill>
                  <a:srgbClr val="0070C0"/>
                </a:solidFill>
              </a:rPr>
              <a:t>rendre</a:t>
            </a:r>
            <a:r>
              <a:rPr lang="en-US" sz="1400" dirty="0">
                <a:solidFill>
                  <a:srgbClr val="0070C0"/>
                </a:solidFill>
              </a:rPr>
              <a:t> sur </a:t>
            </a:r>
            <a:r>
              <a:rPr lang="en-US" sz="1400" u="sng" dirty="0">
                <a:solidFill>
                  <a:srgbClr val="0070C0"/>
                </a:solidFill>
              </a:rPr>
              <a:t>https://chrome.google.com/webstore/category/extensions?hl=fr</a:t>
            </a:r>
          </a:p>
          <a:p>
            <a:pPr algn="ctr"/>
            <a:endParaRPr lang="en-US" sz="1400" u="sng" dirty="0">
              <a:solidFill>
                <a:srgbClr val="0070C0"/>
              </a:solidFill>
            </a:endParaRPr>
          </a:p>
          <a:p>
            <a:pPr algn="ctr"/>
            <a:r>
              <a:rPr lang="en-US" sz="1400" dirty="0" err="1">
                <a:solidFill>
                  <a:srgbClr val="0070C0"/>
                </a:solidFill>
              </a:rPr>
              <a:t>Puis</a:t>
            </a:r>
            <a:r>
              <a:rPr lang="en-US" sz="1400" dirty="0">
                <a:solidFill>
                  <a:srgbClr val="0070C0"/>
                </a:solidFill>
              </a:rPr>
              <a:t>, </a:t>
            </a:r>
            <a:r>
              <a:rPr lang="en-US" sz="1400" dirty="0" err="1">
                <a:solidFill>
                  <a:srgbClr val="0070C0"/>
                </a:solidFill>
              </a:rPr>
              <a:t>écrire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Cely</a:t>
            </a:r>
            <a:r>
              <a:rPr lang="en-US" sz="1400" dirty="0">
                <a:solidFill>
                  <a:srgbClr val="0070C0"/>
                </a:solidFill>
              </a:rPr>
              <a:t> dans la barre de recherche et </a:t>
            </a:r>
            <a:r>
              <a:rPr lang="en-US" sz="1400" dirty="0" err="1">
                <a:solidFill>
                  <a:srgbClr val="0070C0"/>
                </a:solidFill>
              </a:rPr>
              <a:t>cliquer</a:t>
            </a:r>
            <a:endParaRPr lang="en-US" sz="1400" dirty="0">
              <a:solidFill>
                <a:srgbClr val="0070C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7C28E9E-F1A0-BD5C-19AD-E4144B7BA77F}"/>
              </a:ext>
            </a:extLst>
          </p:cNvPr>
          <p:cNvCxnSpPr>
            <a:cxnSpLocks/>
          </p:cNvCxnSpPr>
          <p:nvPr/>
        </p:nvCxnSpPr>
        <p:spPr>
          <a:xfrm>
            <a:off x="4261449" y="3476361"/>
            <a:ext cx="2626461" cy="206876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C9B8CC7-8CAE-7E63-541F-CBC07C575916}"/>
              </a:ext>
            </a:extLst>
          </p:cNvPr>
          <p:cNvCxnSpPr>
            <a:cxnSpLocks/>
          </p:cNvCxnSpPr>
          <p:nvPr/>
        </p:nvCxnSpPr>
        <p:spPr>
          <a:xfrm flipV="1">
            <a:off x="4261449" y="3127042"/>
            <a:ext cx="643837" cy="254597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964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1D55FFB-C47E-5ABB-7FE8-2756B3A4DB81}"/>
              </a:ext>
            </a:extLst>
          </p:cNvPr>
          <p:cNvSpPr/>
          <p:nvPr/>
        </p:nvSpPr>
        <p:spPr>
          <a:xfrm>
            <a:off x="2713641" y="4210318"/>
            <a:ext cx="2918038" cy="989391"/>
          </a:xfrm>
          <a:prstGeom prst="rect">
            <a:avLst/>
          </a:prstGeom>
          <a:solidFill>
            <a:schemeClr val="bg1"/>
          </a:solidFill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C13651-3057-5738-0661-156913570483}"/>
              </a:ext>
            </a:extLst>
          </p:cNvPr>
          <p:cNvSpPr/>
          <p:nvPr/>
        </p:nvSpPr>
        <p:spPr>
          <a:xfrm>
            <a:off x="9136623" y="2107191"/>
            <a:ext cx="2096317" cy="989391"/>
          </a:xfrm>
          <a:prstGeom prst="rect">
            <a:avLst/>
          </a:prstGeom>
          <a:solidFill>
            <a:schemeClr val="bg1"/>
          </a:solidFill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12F8297-5D82-FE9A-1400-E3B58B60D1D9}"/>
              </a:ext>
            </a:extLst>
          </p:cNvPr>
          <p:cNvSpPr/>
          <p:nvPr/>
        </p:nvSpPr>
        <p:spPr>
          <a:xfrm>
            <a:off x="839787" y="1732826"/>
            <a:ext cx="7750999" cy="1814475"/>
          </a:xfrm>
          <a:custGeom>
            <a:avLst/>
            <a:gdLst/>
            <a:ahLst/>
            <a:cxnLst/>
            <a:rect l="l" t="t" r="r" b="b"/>
            <a:pathLst>
              <a:path w="8033380" h="1814475">
                <a:moveTo>
                  <a:pt x="0" y="0"/>
                </a:moveTo>
                <a:lnTo>
                  <a:pt x="8033380" y="0"/>
                </a:lnTo>
                <a:lnTo>
                  <a:pt x="8033380" y="1814474"/>
                </a:lnTo>
                <a:lnTo>
                  <a:pt x="0" y="181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BE60A11-1F7D-02B1-29BE-F350B6B17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EXTENSION CHROME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E73C0E0-1F4F-086D-A05C-DAC2207006D7}"/>
              </a:ext>
            </a:extLst>
          </p:cNvPr>
          <p:cNvSpPr txBox="1"/>
          <p:nvPr/>
        </p:nvSpPr>
        <p:spPr>
          <a:xfrm>
            <a:off x="9136623" y="2340277"/>
            <a:ext cx="2096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70C0"/>
                </a:solidFill>
                <a:latin typeface="+mj-lt"/>
              </a:rPr>
              <a:t>Cliquez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sur “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Ajouter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à Chrome”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2FEEEFD-2B7E-33EF-A051-94ADA6792986}"/>
              </a:ext>
            </a:extLst>
          </p:cNvPr>
          <p:cNvSpPr txBox="1"/>
          <p:nvPr/>
        </p:nvSpPr>
        <p:spPr>
          <a:xfrm>
            <a:off x="2670911" y="4486302"/>
            <a:ext cx="3010618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93"/>
              </a:lnSpc>
            </a:pPr>
            <a:r>
              <a:rPr lang="en-US" sz="1400" dirty="0" err="1">
                <a:solidFill>
                  <a:srgbClr val="0070C0"/>
                </a:solidFill>
                <a:latin typeface="+mj-lt"/>
              </a:rPr>
              <a:t>Votre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application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Cely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est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maintenant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connectée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à Chrome</a:t>
            </a:r>
          </a:p>
          <a:p>
            <a:endParaRPr lang="fr-FR" sz="2000" dirty="0">
              <a:latin typeface="Quell Linear Medium" panose="00000500000000000000" pitchFamily="50" charset="0"/>
            </a:endParaRPr>
          </a:p>
          <a:p>
            <a:endParaRPr lang="fr-FR" sz="2000" dirty="0">
              <a:latin typeface="Quell Linear Medium" panose="00000500000000000000" pitchFamily="50" charset="0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22E133C-CAF6-7BCC-1F09-7ADA847A602D}"/>
              </a:ext>
            </a:extLst>
          </p:cNvPr>
          <p:cNvCxnSpPr>
            <a:cxnSpLocks/>
          </p:cNvCxnSpPr>
          <p:nvPr/>
        </p:nvCxnSpPr>
        <p:spPr>
          <a:xfrm flipH="1">
            <a:off x="8333889" y="2489486"/>
            <a:ext cx="787262" cy="0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8">
            <a:extLst>
              <a:ext uri="{FF2B5EF4-FFF2-40B4-BE49-F238E27FC236}">
                <a16:creationId xmlns:a16="http://schemas.microsoft.com/office/drawing/2014/main" id="{937FFBE6-0AD8-344C-0F03-A0521C116423}"/>
              </a:ext>
            </a:extLst>
          </p:cNvPr>
          <p:cNvSpPr/>
          <p:nvPr/>
        </p:nvSpPr>
        <p:spPr>
          <a:xfrm>
            <a:off x="5842288" y="3755638"/>
            <a:ext cx="4862531" cy="1942901"/>
          </a:xfrm>
          <a:custGeom>
            <a:avLst/>
            <a:gdLst/>
            <a:ahLst/>
            <a:cxnLst/>
            <a:rect l="l" t="t" r="r" b="b"/>
            <a:pathLst>
              <a:path w="4862531" h="1942901">
                <a:moveTo>
                  <a:pt x="0" y="0"/>
                </a:moveTo>
                <a:lnTo>
                  <a:pt x="4862531" y="0"/>
                </a:lnTo>
                <a:lnTo>
                  <a:pt x="4862531" y="1942901"/>
                </a:lnTo>
                <a:lnTo>
                  <a:pt x="0" y="19429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5" r="-205"/>
            </a:stretch>
          </a:blipFill>
        </p:spPr>
        <p:txBody>
          <a:bodyPr/>
          <a:lstStyle/>
          <a:p>
            <a:endParaRPr lang="fr-FR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28EF3D7-3265-FBE8-1C18-658008FE6AEB}"/>
              </a:ext>
            </a:extLst>
          </p:cNvPr>
          <p:cNvCxnSpPr>
            <a:cxnSpLocks/>
          </p:cNvCxnSpPr>
          <p:nvPr/>
        </p:nvCxnSpPr>
        <p:spPr>
          <a:xfrm>
            <a:off x="5724259" y="4705014"/>
            <a:ext cx="967097" cy="0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8338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D28099-4169-98D0-A7DC-BA4D80584530}"/>
              </a:ext>
            </a:extLst>
          </p:cNvPr>
          <p:cNvSpPr/>
          <p:nvPr/>
        </p:nvSpPr>
        <p:spPr>
          <a:xfrm>
            <a:off x="8017795" y="2113130"/>
            <a:ext cx="2918038" cy="1572427"/>
          </a:xfrm>
          <a:prstGeom prst="rect">
            <a:avLst/>
          </a:prstGeom>
          <a:solidFill>
            <a:schemeClr val="bg1"/>
          </a:solidFill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85F708C-CC53-7FB7-70F1-7169B64465DD}"/>
              </a:ext>
            </a:extLst>
          </p:cNvPr>
          <p:cNvSpPr/>
          <p:nvPr/>
        </p:nvSpPr>
        <p:spPr>
          <a:xfrm>
            <a:off x="2111659" y="1882053"/>
            <a:ext cx="5006380" cy="4131422"/>
          </a:xfrm>
          <a:custGeom>
            <a:avLst/>
            <a:gdLst/>
            <a:ahLst/>
            <a:cxnLst/>
            <a:rect l="l" t="t" r="r" b="b"/>
            <a:pathLst>
              <a:path w="5006380" h="4131422">
                <a:moveTo>
                  <a:pt x="0" y="0"/>
                </a:moveTo>
                <a:lnTo>
                  <a:pt x="5006380" y="0"/>
                </a:lnTo>
                <a:lnTo>
                  <a:pt x="5006380" y="4131422"/>
                </a:lnTo>
                <a:lnTo>
                  <a:pt x="0" y="4131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1FA5C922-8636-2F5A-A6D2-EFAFF68D0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EXTENSION CHROME</a:t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sz="1800" b="1" dirty="0">
                <a:solidFill>
                  <a:srgbClr val="0070C0"/>
                </a:solidFill>
              </a:rPr>
              <a:t>exemple 1: site internet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55C33180-BFBF-6FCC-1144-15B7E4120E42}"/>
              </a:ext>
            </a:extLst>
          </p:cNvPr>
          <p:cNvSpPr txBox="1">
            <a:spLocks/>
          </p:cNvSpPr>
          <p:nvPr/>
        </p:nvSpPr>
        <p:spPr>
          <a:xfrm>
            <a:off x="7887768" y="2281727"/>
            <a:ext cx="3048065" cy="2128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400" dirty="0" err="1">
                <a:solidFill>
                  <a:srgbClr val="0070C0"/>
                </a:solidFill>
              </a:rPr>
              <a:t>Sélectionner</a:t>
            </a:r>
            <a:r>
              <a:rPr lang="en-US" sz="1400" dirty="0">
                <a:solidFill>
                  <a:srgbClr val="0070C0"/>
                </a:solidFill>
              </a:rPr>
              <a:t> un </a:t>
            </a:r>
            <a:r>
              <a:rPr lang="en-US" sz="1400" dirty="0" err="1">
                <a:solidFill>
                  <a:srgbClr val="0070C0"/>
                </a:solidFill>
              </a:rPr>
              <a:t>numéro</a:t>
            </a:r>
            <a:endParaRPr lang="en-US" sz="14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endParaRPr lang="fr-FR" sz="1400" dirty="0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1400" dirty="0" err="1">
                <a:solidFill>
                  <a:srgbClr val="0070C0"/>
                </a:solidFill>
              </a:rPr>
              <a:t>Puis</a:t>
            </a:r>
            <a:r>
              <a:rPr lang="en-US" sz="1400" dirty="0">
                <a:solidFill>
                  <a:srgbClr val="0070C0"/>
                </a:solidFill>
              </a:rPr>
              <a:t>, </a:t>
            </a:r>
            <a:r>
              <a:rPr lang="en-US" sz="1400" dirty="0" err="1">
                <a:solidFill>
                  <a:srgbClr val="0070C0"/>
                </a:solidFill>
              </a:rPr>
              <a:t>cliquez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ici</a:t>
            </a:r>
            <a:r>
              <a:rPr lang="en-US" sz="1400" dirty="0">
                <a:solidFill>
                  <a:srgbClr val="0070C0"/>
                </a:solidFill>
              </a:rPr>
              <a:t> pour </a:t>
            </a:r>
            <a:r>
              <a:rPr lang="en-US" sz="1400" dirty="0" err="1">
                <a:solidFill>
                  <a:srgbClr val="0070C0"/>
                </a:solidFill>
              </a:rPr>
              <a:t>appeler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depuis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votre</a:t>
            </a:r>
            <a:r>
              <a:rPr lang="en-US" sz="1400" dirty="0">
                <a:solidFill>
                  <a:srgbClr val="0070C0"/>
                </a:solidFill>
              </a:rPr>
              <a:t> CELY</a:t>
            </a:r>
          </a:p>
          <a:p>
            <a:endParaRPr lang="fr-FR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8A3CDBB-FACA-F233-77B6-113EFAA4593B}"/>
              </a:ext>
            </a:extLst>
          </p:cNvPr>
          <p:cNvCxnSpPr>
            <a:cxnSpLocks/>
          </p:cNvCxnSpPr>
          <p:nvPr/>
        </p:nvCxnSpPr>
        <p:spPr>
          <a:xfrm flipH="1" flipV="1">
            <a:off x="5490546" y="1944533"/>
            <a:ext cx="2527249" cy="337194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1EFFF7F-BC75-EC8B-B341-573613B47FE7}"/>
              </a:ext>
            </a:extLst>
          </p:cNvPr>
          <p:cNvCxnSpPr>
            <a:cxnSpLocks/>
          </p:cNvCxnSpPr>
          <p:nvPr/>
        </p:nvCxnSpPr>
        <p:spPr>
          <a:xfrm flipH="1">
            <a:off x="6365788" y="3429000"/>
            <a:ext cx="1652007" cy="20739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1601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838D89B-028D-92F9-A186-E7C524965969}"/>
              </a:ext>
            </a:extLst>
          </p:cNvPr>
          <p:cNvSpPr/>
          <p:nvPr/>
        </p:nvSpPr>
        <p:spPr>
          <a:xfrm>
            <a:off x="9555367" y="3948157"/>
            <a:ext cx="2220737" cy="1086075"/>
          </a:xfrm>
          <a:prstGeom prst="rect">
            <a:avLst/>
          </a:prstGeom>
          <a:solidFill>
            <a:schemeClr val="bg1"/>
          </a:solidFill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Flèche : en arc 4">
            <a:extLst>
              <a:ext uri="{FF2B5EF4-FFF2-40B4-BE49-F238E27FC236}">
                <a16:creationId xmlns:a16="http://schemas.microsoft.com/office/drawing/2014/main" id="{8294075A-33F8-324D-80C2-362CD0273954}"/>
              </a:ext>
            </a:extLst>
          </p:cNvPr>
          <p:cNvSpPr/>
          <p:nvPr/>
        </p:nvSpPr>
        <p:spPr>
          <a:xfrm rot="16456017">
            <a:off x="7133048" y="2332924"/>
            <a:ext cx="827028" cy="1251292"/>
          </a:xfrm>
          <a:prstGeom prst="circularArrow">
            <a:avLst>
              <a:gd name="adj1" fmla="val 0"/>
              <a:gd name="adj2" fmla="val 2022069"/>
              <a:gd name="adj3" fmla="val 3823489"/>
              <a:gd name="adj4" fmla="val 16630391"/>
              <a:gd name="adj5" fmla="val 125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7837DE-D0E1-830E-2D42-AF29BA4A781F}"/>
              </a:ext>
            </a:extLst>
          </p:cNvPr>
          <p:cNvSpPr/>
          <p:nvPr/>
        </p:nvSpPr>
        <p:spPr>
          <a:xfrm>
            <a:off x="5732614" y="2806497"/>
            <a:ext cx="1324599" cy="37093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37B353F-1F38-EEE3-5A78-867CE1021C36}"/>
              </a:ext>
            </a:extLst>
          </p:cNvPr>
          <p:cNvSpPr/>
          <p:nvPr/>
        </p:nvSpPr>
        <p:spPr>
          <a:xfrm>
            <a:off x="1570405" y="1437753"/>
            <a:ext cx="7609627" cy="4239278"/>
          </a:xfrm>
          <a:custGeom>
            <a:avLst/>
            <a:gdLst/>
            <a:ahLst/>
            <a:cxnLst/>
            <a:rect l="l" t="t" r="r" b="b"/>
            <a:pathLst>
              <a:path w="7609627" h="4239278">
                <a:moveTo>
                  <a:pt x="0" y="0"/>
                </a:moveTo>
                <a:lnTo>
                  <a:pt x="7609628" y="0"/>
                </a:lnTo>
                <a:lnTo>
                  <a:pt x="7609628" y="4239278"/>
                </a:lnTo>
                <a:lnTo>
                  <a:pt x="0" y="4239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56"/>
            </a:stretch>
          </a:blipFill>
        </p:spPr>
        <p:txBody>
          <a:bodyPr/>
          <a:lstStyle/>
          <a:p>
            <a:endParaRPr lang="fr-FR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B36B4B-BFB7-3F82-4842-3FD00A4901AE}"/>
              </a:ext>
            </a:extLst>
          </p:cNvPr>
          <p:cNvGrpSpPr/>
          <p:nvPr/>
        </p:nvGrpSpPr>
        <p:grpSpPr>
          <a:xfrm>
            <a:off x="1728387" y="3050752"/>
            <a:ext cx="1389617" cy="2628921"/>
            <a:chOff x="0" y="0"/>
            <a:chExt cx="548985" cy="10385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24D838-6204-7CC3-2B42-45F0420EC3F0}"/>
                </a:ext>
              </a:extLst>
            </p:cNvPr>
            <p:cNvSpPr/>
            <p:nvPr/>
          </p:nvSpPr>
          <p:spPr>
            <a:xfrm>
              <a:off x="0" y="0"/>
              <a:ext cx="548985" cy="1038586"/>
            </a:xfrm>
            <a:custGeom>
              <a:avLst/>
              <a:gdLst/>
              <a:ahLst/>
              <a:cxnLst/>
              <a:rect l="l" t="t" r="r" b="b"/>
              <a:pathLst>
                <a:path w="548985" h="1038586">
                  <a:moveTo>
                    <a:pt x="0" y="0"/>
                  </a:moveTo>
                  <a:lnTo>
                    <a:pt x="548985" y="0"/>
                  </a:lnTo>
                  <a:lnTo>
                    <a:pt x="548985" y="1038586"/>
                  </a:lnTo>
                  <a:lnTo>
                    <a:pt x="0" y="10385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63F563-77C3-E547-700A-E5CCA27314C7}"/>
                </a:ext>
              </a:extLst>
            </p:cNvPr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3"/>
                </a:lnSpc>
              </a:pPr>
              <a:endParaRPr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EE2995-AC9E-2329-2354-8BF3E81DDD26}"/>
              </a:ext>
            </a:extLst>
          </p:cNvPr>
          <p:cNvGrpSpPr/>
          <p:nvPr/>
        </p:nvGrpSpPr>
        <p:grpSpPr>
          <a:xfrm>
            <a:off x="3226952" y="3048110"/>
            <a:ext cx="1082225" cy="2628921"/>
            <a:chOff x="0" y="0"/>
            <a:chExt cx="427546" cy="103858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0CBB1A7-6940-5A57-ECF2-25E14E624AFB}"/>
                </a:ext>
              </a:extLst>
            </p:cNvPr>
            <p:cNvSpPr/>
            <p:nvPr/>
          </p:nvSpPr>
          <p:spPr>
            <a:xfrm>
              <a:off x="0" y="0"/>
              <a:ext cx="427546" cy="1038586"/>
            </a:xfrm>
            <a:custGeom>
              <a:avLst/>
              <a:gdLst/>
              <a:ahLst/>
              <a:cxnLst/>
              <a:rect l="l" t="t" r="r" b="b"/>
              <a:pathLst>
                <a:path w="427546" h="1038586">
                  <a:moveTo>
                    <a:pt x="0" y="0"/>
                  </a:moveTo>
                  <a:lnTo>
                    <a:pt x="427546" y="0"/>
                  </a:lnTo>
                  <a:lnTo>
                    <a:pt x="427546" y="1038586"/>
                  </a:lnTo>
                  <a:lnTo>
                    <a:pt x="0" y="10385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B7ADF6-73B0-5B73-04BB-5661987BF7EF}"/>
                </a:ext>
              </a:extLst>
            </p:cNvPr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3"/>
                </a:lnSpc>
              </a:pPr>
              <a:endParaRPr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1A272C-0F4C-C84C-0E45-AA716238B5F6}"/>
              </a:ext>
            </a:extLst>
          </p:cNvPr>
          <p:cNvGrpSpPr/>
          <p:nvPr/>
        </p:nvGrpSpPr>
        <p:grpSpPr>
          <a:xfrm>
            <a:off x="4462458" y="4467787"/>
            <a:ext cx="1039198" cy="1186247"/>
            <a:chOff x="0" y="0"/>
            <a:chExt cx="410547" cy="468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08DEDB9-3EF8-95B5-9103-1BA05CDE4E3D}"/>
                </a:ext>
              </a:extLst>
            </p:cNvPr>
            <p:cNvSpPr/>
            <p:nvPr/>
          </p:nvSpPr>
          <p:spPr>
            <a:xfrm>
              <a:off x="0" y="0"/>
              <a:ext cx="410547" cy="468641"/>
            </a:xfrm>
            <a:custGeom>
              <a:avLst/>
              <a:gdLst/>
              <a:ahLst/>
              <a:cxnLst/>
              <a:rect l="l" t="t" r="r" b="b"/>
              <a:pathLst>
                <a:path w="410547" h="468641">
                  <a:moveTo>
                    <a:pt x="0" y="0"/>
                  </a:moveTo>
                  <a:lnTo>
                    <a:pt x="410547" y="0"/>
                  </a:lnTo>
                  <a:lnTo>
                    <a:pt x="410547" y="468641"/>
                  </a:lnTo>
                  <a:lnTo>
                    <a:pt x="0" y="4686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D10C61-34A0-B1B5-0E3D-867E0AAD21D9}"/>
                </a:ext>
              </a:extLst>
            </p:cNvPr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3"/>
                </a:lnSpc>
              </a:pPr>
              <a:endParaRPr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3D753C-D965-0DFB-8E85-1762DD06F828}"/>
              </a:ext>
            </a:extLst>
          </p:cNvPr>
          <p:cNvGrpSpPr/>
          <p:nvPr/>
        </p:nvGrpSpPr>
        <p:grpSpPr>
          <a:xfrm>
            <a:off x="4684513" y="4216094"/>
            <a:ext cx="367199" cy="146476"/>
            <a:chOff x="0" y="0"/>
            <a:chExt cx="145066" cy="57867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FBC224B-5649-2983-317F-D8CEC323B39D}"/>
                </a:ext>
              </a:extLst>
            </p:cNvPr>
            <p:cNvSpPr/>
            <p:nvPr/>
          </p:nvSpPr>
          <p:spPr>
            <a:xfrm>
              <a:off x="0" y="0"/>
              <a:ext cx="145066" cy="57867"/>
            </a:xfrm>
            <a:custGeom>
              <a:avLst/>
              <a:gdLst/>
              <a:ahLst/>
              <a:cxnLst/>
              <a:rect l="l" t="t" r="r" b="b"/>
              <a:pathLst>
                <a:path w="145066" h="57867">
                  <a:moveTo>
                    <a:pt x="0" y="0"/>
                  </a:moveTo>
                  <a:lnTo>
                    <a:pt x="145066" y="0"/>
                  </a:lnTo>
                  <a:lnTo>
                    <a:pt x="145066" y="57867"/>
                  </a:lnTo>
                  <a:lnTo>
                    <a:pt x="0" y="578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CEF928-C974-B24B-EC69-A14F33D6C94C}"/>
                </a:ext>
              </a:extLst>
            </p:cNvPr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3"/>
                </a:lnSpc>
              </a:pPr>
              <a:endParaRPr/>
            </a:p>
          </p:txBody>
        </p:sp>
      </p:grpSp>
      <p:grpSp>
        <p:nvGrpSpPr>
          <p:cNvPr id="20" name="Group 21">
            <a:extLst>
              <a:ext uri="{FF2B5EF4-FFF2-40B4-BE49-F238E27FC236}">
                <a16:creationId xmlns:a16="http://schemas.microsoft.com/office/drawing/2014/main" id="{27CC699F-1E1D-B977-C267-74E2562A96C2}"/>
              </a:ext>
            </a:extLst>
          </p:cNvPr>
          <p:cNvGrpSpPr/>
          <p:nvPr/>
        </p:nvGrpSpPr>
        <p:grpSpPr>
          <a:xfrm>
            <a:off x="6874106" y="3048110"/>
            <a:ext cx="1039198" cy="783458"/>
            <a:chOff x="0" y="0"/>
            <a:chExt cx="410547" cy="309514"/>
          </a:xfrm>
        </p:grpSpPr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1A3CD791-28A0-140A-F57E-FE6AE7D116E9}"/>
                </a:ext>
              </a:extLst>
            </p:cNvPr>
            <p:cNvSpPr/>
            <p:nvPr/>
          </p:nvSpPr>
          <p:spPr>
            <a:xfrm>
              <a:off x="0" y="0"/>
              <a:ext cx="410547" cy="309514"/>
            </a:xfrm>
            <a:custGeom>
              <a:avLst/>
              <a:gdLst/>
              <a:ahLst/>
              <a:cxnLst/>
              <a:rect l="l" t="t" r="r" b="b"/>
              <a:pathLst>
                <a:path w="410547" h="309514">
                  <a:moveTo>
                    <a:pt x="0" y="0"/>
                  </a:moveTo>
                  <a:lnTo>
                    <a:pt x="410547" y="0"/>
                  </a:lnTo>
                  <a:lnTo>
                    <a:pt x="410547" y="309514"/>
                  </a:lnTo>
                  <a:lnTo>
                    <a:pt x="0" y="3095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id="{FAEF074D-07A7-A02A-238D-E04E72FDCC99}"/>
                </a:ext>
              </a:extLst>
            </p:cNvPr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3"/>
                </a:lnSpc>
              </a:pPr>
              <a:endParaRPr/>
            </a:p>
          </p:txBody>
        </p:sp>
      </p:grpSp>
      <p:grpSp>
        <p:nvGrpSpPr>
          <p:cNvPr id="23" name="Group 28">
            <a:extLst>
              <a:ext uri="{FF2B5EF4-FFF2-40B4-BE49-F238E27FC236}">
                <a16:creationId xmlns:a16="http://schemas.microsoft.com/office/drawing/2014/main" id="{82983A3D-57DA-C26C-A44A-CBF0D55954F0}"/>
              </a:ext>
            </a:extLst>
          </p:cNvPr>
          <p:cNvGrpSpPr/>
          <p:nvPr/>
        </p:nvGrpSpPr>
        <p:grpSpPr>
          <a:xfrm>
            <a:off x="5665445" y="3048110"/>
            <a:ext cx="1082225" cy="719855"/>
            <a:chOff x="0" y="0"/>
            <a:chExt cx="427546" cy="284387"/>
          </a:xfrm>
        </p:grpSpPr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1BD52645-6D95-CD98-4D50-3970012A9769}"/>
                </a:ext>
              </a:extLst>
            </p:cNvPr>
            <p:cNvSpPr/>
            <p:nvPr/>
          </p:nvSpPr>
          <p:spPr>
            <a:xfrm>
              <a:off x="0" y="0"/>
              <a:ext cx="427546" cy="284387"/>
            </a:xfrm>
            <a:custGeom>
              <a:avLst/>
              <a:gdLst/>
              <a:ahLst/>
              <a:cxnLst/>
              <a:rect l="l" t="t" r="r" b="b"/>
              <a:pathLst>
                <a:path w="427546" h="284387">
                  <a:moveTo>
                    <a:pt x="0" y="0"/>
                  </a:moveTo>
                  <a:lnTo>
                    <a:pt x="427546" y="0"/>
                  </a:lnTo>
                  <a:lnTo>
                    <a:pt x="427546" y="284387"/>
                  </a:lnTo>
                  <a:lnTo>
                    <a:pt x="0" y="2843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TextBox 30">
              <a:extLst>
                <a:ext uri="{FF2B5EF4-FFF2-40B4-BE49-F238E27FC236}">
                  <a16:creationId xmlns:a16="http://schemas.microsoft.com/office/drawing/2014/main" id="{50F40617-1C95-1093-C703-B35E16D4712E}"/>
                </a:ext>
              </a:extLst>
            </p:cNvPr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3"/>
                </a:lnSpc>
              </a:pPr>
              <a:endParaRPr/>
            </a:p>
          </p:txBody>
        </p:sp>
      </p:grpSp>
      <p:grpSp>
        <p:nvGrpSpPr>
          <p:cNvPr id="26" name="Group 31">
            <a:extLst>
              <a:ext uri="{FF2B5EF4-FFF2-40B4-BE49-F238E27FC236}">
                <a16:creationId xmlns:a16="http://schemas.microsoft.com/office/drawing/2014/main" id="{9C631125-6F0D-92DD-44ED-3B09B046CD86}"/>
              </a:ext>
            </a:extLst>
          </p:cNvPr>
          <p:cNvGrpSpPr/>
          <p:nvPr/>
        </p:nvGrpSpPr>
        <p:grpSpPr>
          <a:xfrm>
            <a:off x="5684495" y="4839921"/>
            <a:ext cx="557752" cy="837110"/>
            <a:chOff x="0" y="0"/>
            <a:chExt cx="220346" cy="330710"/>
          </a:xfrm>
        </p:grpSpPr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1F5972EC-A16C-5453-4F95-F3E10E6ABC6B}"/>
                </a:ext>
              </a:extLst>
            </p:cNvPr>
            <p:cNvSpPr/>
            <p:nvPr/>
          </p:nvSpPr>
          <p:spPr>
            <a:xfrm>
              <a:off x="0" y="0"/>
              <a:ext cx="220346" cy="330710"/>
            </a:xfrm>
            <a:custGeom>
              <a:avLst/>
              <a:gdLst/>
              <a:ahLst/>
              <a:cxnLst/>
              <a:rect l="l" t="t" r="r" b="b"/>
              <a:pathLst>
                <a:path w="220346" h="330710">
                  <a:moveTo>
                    <a:pt x="0" y="0"/>
                  </a:moveTo>
                  <a:lnTo>
                    <a:pt x="220346" y="0"/>
                  </a:lnTo>
                  <a:lnTo>
                    <a:pt x="220346" y="330710"/>
                  </a:lnTo>
                  <a:lnTo>
                    <a:pt x="0" y="3307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TextBox 33">
              <a:extLst>
                <a:ext uri="{FF2B5EF4-FFF2-40B4-BE49-F238E27FC236}">
                  <a16:creationId xmlns:a16="http://schemas.microsoft.com/office/drawing/2014/main" id="{DD67DFD5-250E-11D4-27AF-CFE11CE1E938}"/>
                </a:ext>
              </a:extLst>
            </p:cNvPr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3"/>
                </a:lnSpc>
              </a:pPr>
              <a:endParaRPr/>
            </a:p>
          </p:txBody>
        </p:sp>
      </p:grpSp>
      <p:sp>
        <p:nvSpPr>
          <p:cNvPr id="29" name="Freeform 34">
            <a:extLst>
              <a:ext uri="{FF2B5EF4-FFF2-40B4-BE49-F238E27FC236}">
                <a16:creationId xmlns:a16="http://schemas.microsoft.com/office/drawing/2014/main" id="{5A759008-1169-7E42-AE2B-7949F0351286}"/>
              </a:ext>
            </a:extLst>
          </p:cNvPr>
          <p:cNvSpPr/>
          <p:nvPr/>
        </p:nvSpPr>
        <p:spPr>
          <a:xfrm>
            <a:off x="5705714" y="3048110"/>
            <a:ext cx="153850" cy="153850"/>
          </a:xfrm>
          <a:custGeom>
            <a:avLst/>
            <a:gdLst/>
            <a:ahLst/>
            <a:cxnLst/>
            <a:rect l="l" t="t" r="r" b="b"/>
            <a:pathLst>
              <a:path w="153850" h="153850">
                <a:moveTo>
                  <a:pt x="0" y="0"/>
                </a:moveTo>
                <a:lnTo>
                  <a:pt x="153850" y="0"/>
                </a:lnTo>
                <a:lnTo>
                  <a:pt x="153850" y="153850"/>
                </a:lnTo>
                <a:lnTo>
                  <a:pt x="0" y="153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0" name="Freeform 39">
            <a:extLst>
              <a:ext uri="{FF2B5EF4-FFF2-40B4-BE49-F238E27FC236}">
                <a16:creationId xmlns:a16="http://schemas.microsoft.com/office/drawing/2014/main" id="{896B3AB5-652A-9E1E-A900-ED0C233CDE80}"/>
              </a:ext>
            </a:extLst>
          </p:cNvPr>
          <p:cNvSpPr/>
          <p:nvPr/>
        </p:nvSpPr>
        <p:spPr>
          <a:xfrm>
            <a:off x="5705714" y="3254188"/>
            <a:ext cx="153850" cy="153850"/>
          </a:xfrm>
          <a:custGeom>
            <a:avLst/>
            <a:gdLst/>
            <a:ahLst/>
            <a:cxnLst/>
            <a:rect l="l" t="t" r="r" b="b"/>
            <a:pathLst>
              <a:path w="153850" h="153850">
                <a:moveTo>
                  <a:pt x="0" y="0"/>
                </a:moveTo>
                <a:lnTo>
                  <a:pt x="153850" y="0"/>
                </a:lnTo>
                <a:lnTo>
                  <a:pt x="153850" y="153850"/>
                </a:lnTo>
                <a:lnTo>
                  <a:pt x="0" y="153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1" name="Freeform 40">
            <a:extLst>
              <a:ext uri="{FF2B5EF4-FFF2-40B4-BE49-F238E27FC236}">
                <a16:creationId xmlns:a16="http://schemas.microsoft.com/office/drawing/2014/main" id="{AB725C91-4CDE-9381-FD94-F5DDBED311D5}"/>
              </a:ext>
            </a:extLst>
          </p:cNvPr>
          <p:cNvSpPr/>
          <p:nvPr/>
        </p:nvSpPr>
        <p:spPr>
          <a:xfrm>
            <a:off x="5705714" y="3455663"/>
            <a:ext cx="153850" cy="153850"/>
          </a:xfrm>
          <a:custGeom>
            <a:avLst/>
            <a:gdLst/>
            <a:ahLst/>
            <a:cxnLst/>
            <a:rect l="l" t="t" r="r" b="b"/>
            <a:pathLst>
              <a:path w="153850" h="153850">
                <a:moveTo>
                  <a:pt x="0" y="0"/>
                </a:moveTo>
                <a:lnTo>
                  <a:pt x="153850" y="0"/>
                </a:lnTo>
                <a:lnTo>
                  <a:pt x="153850" y="153849"/>
                </a:lnTo>
                <a:lnTo>
                  <a:pt x="0" y="153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2" name="TextBox 41">
            <a:extLst>
              <a:ext uri="{FF2B5EF4-FFF2-40B4-BE49-F238E27FC236}">
                <a16:creationId xmlns:a16="http://schemas.microsoft.com/office/drawing/2014/main" id="{C82C691A-4415-C8A7-B9CD-409484D518F2}"/>
              </a:ext>
            </a:extLst>
          </p:cNvPr>
          <p:cNvSpPr txBox="1"/>
          <p:nvPr/>
        </p:nvSpPr>
        <p:spPr>
          <a:xfrm>
            <a:off x="5942086" y="3078588"/>
            <a:ext cx="600322" cy="9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"/>
              </a:lnSpc>
            </a:pPr>
            <a:r>
              <a:rPr lang="en-US" sz="625">
                <a:solidFill>
                  <a:srgbClr val="000000"/>
                </a:solidFill>
                <a:latin typeface="Networth Medium"/>
              </a:rPr>
              <a:t>Hélène Dumas</a:t>
            </a:r>
          </a:p>
        </p:txBody>
      </p:sp>
      <p:sp>
        <p:nvSpPr>
          <p:cNvPr id="33" name="TextBox 42">
            <a:extLst>
              <a:ext uri="{FF2B5EF4-FFF2-40B4-BE49-F238E27FC236}">
                <a16:creationId xmlns:a16="http://schemas.microsoft.com/office/drawing/2014/main" id="{E9205869-6C91-8BAB-4F52-0167671D0D7E}"/>
              </a:ext>
            </a:extLst>
          </p:cNvPr>
          <p:cNvSpPr txBox="1"/>
          <p:nvPr/>
        </p:nvSpPr>
        <p:spPr>
          <a:xfrm>
            <a:off x="5963371" y="3296273"/>
            <a:ext cx="600322" cy="9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"/>
              </a:lnSpc>
            </a:pPr>
            <a:r>
              <a:rPr lang="en-US" sz="625">
                <a:solidFill>
                  <a:srgbClr val="000000"/>
                </a:solidFill>
                <a:latin typeface="Networth Medium"/>
              </a:rPr>
              <a:t>Pierre tric</a:t>
            </a:r>
          </a:p>
        </p:txBody>
      </p:sp>
      <p:sp>
        <p:nvSpPr>
          <p:cNvPr id="34" name="TextBox 43">
            <a:extLst>
              <a:ext uri="{FF2B5EF4-FFF2-40B4-BE49-F238E27FC236}">
                <a16:creationId xmlns:a16="http://schemas.microsoft.com/office/drawing/2014/main" id="{0B97D8D6-FF89-405A-8D64-CB16A9C1758A}"/>
              </a:ext>
            </a:extLst>
          </p:cNvPr>
          <p:cNvSpPr txBox="1"/>
          <p:nvPr/>
        </p:nvSpPr>
        <p:spPr>
          <a:xfrm>
            <a:off x="5963371" y="3486140"/>
            <a:ext cx="600322" cy="9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"/>
              </a:lnSpc>
            </a:pPr>
            <a:r>
              <a:rPr lang="en-US" sz="625">
                <a:solidFill>
                  <a:srgbClr val="000000"/>
                </a:solidFill>
                <a:latin typeface="Networth Medium"/>
              </a:rPr>
              <a:t>Myrtille Hymo</a:t>
            </a:r>
          </a:p>
        </p:txBody>
      </p:sp>
      <p:sp>
        <p:nvSpPr>
          <p:cNvPr id="35" name="Titre 1">
            <a:extLst>
              <a:ext uri="{FF2B5EF4-FFF2-40B4-BE49-F238E27FC236}">
                <a16:creationId xmlns:a16="http://schemas.microsoft.com/office/drawing/2014/main" id="{94EA8952-E2D9-70B6-DD34-6F2A321F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EXTENSION CHROME</a:t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sz="1800" b="1" dirty="0">
                <a:solidFill>
                  <a:srgbClr val="0070C0"/>
                </a:solidFill>
              </a:rPr>
              <a:t>exemple 2: faîtes vos campagnes phoning facilement avec vos logiciels en ligne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65368575-A787-01EF-88B4-E8F64443E993}"/>
              </a:ext>
            </a:extLst>
          </p:cNvPr>
          <p:cNvCxnSpPr>
            <a:cxnSpLocks/>
          </p:cNvCxnSpPr>
          <p:nvPr/>
        </p:nvCxnSpPr>
        <p:spPr>
          <a:xfrm flipH="1">
            <a:off x="7473462" y="4700187"/>
            <a:ext cx="2057402" cy="832464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072DD17C-E6BD-71A1-747F-4A8CFB0E965D}"/>
              </a:ext>
            </a:extLst>
          </p:cNvPr>
          <p:cNvCxnSpPr>
            <a:cxnSpLocks/>
          </p:cNvCxnSpPr>
          <p:nvPr/>
        </p:nvCxnSpPr>
        <p:spPr>
          <a:xfrm flipH="1" flipV="1">
            <a:off x="6741917" y="4143998"/>
            <a:ext cx="2813450" cy="556189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Espace réservé du contenu 3">
            <a:extLst>
              <a:ext uri="{FF2B5EF4-FFF2-40B4-BE49-F238E27FC236}">
                <a16:creationId xmlns:a16="http://schemas.microsoft.com/office/drawing/2014/main" id="{9C76167A-6FC6-F7BB-F9DB-5CB2BEDD2369}"/>
              </a:ext>
            </a:extLst>
          </p:cNvPr>
          <p:cNvSpPr txBox="1">
            <a:spLocks/>
          </p:cNvSpPr>
          <p:nvPr/>
        </p:nvSpPr>
        <p:spPr>
          <a:xfrm>
            <a:off x="9057944" y="4062492"/>
            <a:ext cx="3200057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600" dirty="0" err="1">
                <a:solidFill>
                  <a:srgbClr val="0070C0"/>
                </a:solidFill>
                <a:latin typeface="+mj-lt"/>
              </a:rPr>
              <a:t>Cliquez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ici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pour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appeler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600" dirty="0" err="1">
                <a:solidFill>
                  <a:srgbClr val="0070C0"/>
                </a:solidFill>
                <a:latin typeface="+mj-lt"/>
              </a:rPr>
              <a:t>depuis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votre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CELY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6305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915CE06-B49C-51D7-CC3B-F4ED7ECECAD2}"/>
              </a:ext>
            </a:extLst>
          </p:cNvPr>
          <p:cNvSpPr/>
          <p:nvPr/>
        </p:nvSpPr>
        <p:spPr>
          <a:xfrm>
            <a:off x="1458402" y="3651313"/>
            <a:ext cx="4554593" cy="693152"/>
          </a:xfrm>
          <a:prstGeom prst="rect">
            <a:avLst/>
          </a:prstGeom>
          <a:solidFill>
            <a:schemeClr val="bg1"/>
          </a:solidFill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4D30F10-55C3-FA31-813A-E945CC161411}"/>
              </a:ext>
            </a:extLst>
          </p:cNvPr>
          <p:cNvSpPr/>
          <p:nvPr/>
        </p:nvSpPr>
        <p:spPr>
          <a:xfrm>
            <a:off x="1942439" y="2541896"/>
            <a:ext cx="8865319" cy="693152"/>
          </a:xfrm>
          <a:custGeom>
            <a:avLst/>
            <a:gdLst/>
            <a:ahLst/>
            <a:cxnLst/>
            <a:rect l="l" t="t" r="r" b="b"/>
            <a:pathLst>
              <a:path w="8865319" h="693152">
                <a:moveTo>
                  <a:pt x="0" y="0"/>
                </a:moveTo>
                <a:lnTo>
                  <a:pt x="8865319" y="0"/>
                </a:lnTo>
                <a:lnTo>
                  <a:pt x="8865319" y="693153"/>
                </a:lnTo>
                <a:lnTo>
                  <a:pt x="0" y="6931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525059F2-47DF-16E5-3DE8-A50719B79351}"/>
              </a:ext>
            </a:extLst>
          </p:cNvPr>
          <p:cNvGrpSpPr/>
          <p:nvPr/>
        </p:nvGrpSpPr>
        <p:grpSpPr>
          <a:xfrm>
            <a:off x="2738208" y="2605494"/>
            <a:ext cx="1516186" cy="629554"/>
            <a:chOff x="0" y="0"/>
            <a:chExt cx="598987" cy="248713"/>
          </a:xfrm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AC240223-5E0F-D64E-E0B4-F42B127B2382}"/>
                </a:ext>
              </a:extLst>
            </p:cNvPr>
            <p:cNvSpPr/>
            <p:nvPr/>
          </p:nvSpPr>
          <p:spPr>
            <a:xfrm>
              <a:off x="0" y="0"/>
              <a:ext cx="598987" cy="248713"/>
            </a:xfrm>
            <a:custGeom>
              <a:avLst/>
              <a:gdLst/>
              <a:ahLst/>
              <a:cxnLst/>
              <a:rect l="l" t="t" r="r" b="b"/>
              <a:pathLst>
                <a:path w="598987" h="248713">
                  <a:moveTo>
                    <a:pt x="0" y="0"/>
                  </a:moveTo>
                  <a:lnTo>
                    <a:pt x="598987" y="0"/>
                  </a:lnTo>
                  <a:lnTo>
                    <a:pt x="598987" y="248713"/>
                  </a:lnTo>
                  <a:lnTo>
                    <a:pt x="0" y="2487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98318B2-243D-1426-E14B-B08798EBAF34}"/>
                </a:ext>
              </a:extLst>
            </p:cNvPr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3"/>
                </a:lnSpc>
              </a:pPr>
              <a:endParaRPr/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A980B2E1-6FB8-831C-E918-CDD93FFC2B1A}"/>
              </a:ext>
            </a:extLst>
          </p:cNvPr>
          <p:cNvGrpSpPr/>
          <p:nvPr/>
        </p:nvGrpSpPr>
        <p:grpSpPr>
          <a:xfrm>
            <a:off x="3951159" y="2629528"/>
            <a:ext cx="1159842" cy="562437"/>
            <a:chOff x="0" y="0"/>
            <a:chExt cx="458209" cy="222197"/>
          </a:xfrm>
        </p:grpSpPr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83C72E17-952E-B48A-7C5D-1D2FDC8E589D}"/>
                </a:ext>
              </a:extLst>
            </p:cNvPr>
            <p:cNvSpPr/>
            <p:nvPr/>
          </p:nvSpPr>
          <p:spPr>
            <a:xfrm>
              <a:off x="0" y="0"/>
              <a:ext cx="458209" cy="222197"/>
            </a:xfrm>
            <a:custGeom>
              <a:avLst/>
              <a:gdLst/>
              <a:ahLst/>
              <a:cxnLst/>
              <a:rect l="l" t="t" r="r" b="b"/>
              <a:pathLst>
                <a:path w="458209" h="222197">
                  <a:moveTo>
                    <a:pt x="0" y="0"/>
                  </a:moveTo>
                  <a:lnTo>
                    <a:pt x="458209" y="0"/>
                  </a:lnTo>
                  <a:lnTo>
                    <a:pt x="458209" y="222197"/>
                  </a:lnTo>
                  <a:lnTo>
                    <a:pt x="0" y="2221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F51AF9A1-CEA2-0A1E-5FCC-CFE9C8F137B5}"/>
                </a:ext>
              </a:extLst>
            </p:cNvPr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3"/>
                </a:lnSpc>
              </a:pPr>
              <a:endParaRPr/>
            </a:p>
          </p:txBody>
        </p:sp>
      </p:grpSp>
      <p:sp>
        <p:nvSpPr>
          <p:cNvPr id="12" name="Titre 1">
            <a:extLst>
              <a:ext uri="{FF2B5EF4-FFF2-40B4-BE49-F238E27FC236}">
                <a16:creationId xmlns:a16="http://schemas.microsoft.com/office/drawing/2014/main" id="{75917920-E617-5438-C6F9-079CDC1B4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EXTENSION CHROME</a:t>
            </a: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10A27045-63C2-46ED-E868-A014E0C42591}"/>
              </a:ext>
            </a:extLst>
          </p:cNvPr>
          <p:cNvSpPr txBox="1">
            <a:spLocks/>
          </p:cNvSpPr>
          <p:nvPr/>
        </p:nvSpPr>
        <p:spPr>
          <a:xfrm>
            <a:off x="1458402" y="3694395"/>
            <a:ext cx="4617012" cy="1648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600" dirty="0" err="1">
                <a:solidFill>
                  <a:srgbClr val="0070C0"/>
                </a:solidFill>
                <a:latin typeface="+mj-lt"/>
              </a:rPr>
              <a:t>Vous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trouverez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la trace de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vos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appels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sur CELY dans “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Historique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des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appels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” 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EADB626-27C6-DEBA-C641-4D3649D41125}"/>
              </a:ext>
            </a:extLst>
          </p:cNvPr>
          <p:cNvCxnSpPr>
            <a:cxnSpLocks/>
          </p:cNvCxnSpPr>
          <p:nvPr/>
        </p:nvCxnSpPr>
        <p:spPr>
          <a:xfrm>
            <a:off x="3541993" y="2860164"/>
            <a:ext cx="0" cy="663601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28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FAA84A9-F2BC-47AE-92F1-82FCCA717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F211B5E2-E552-40AD-9C0F-AB801998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07" y="369853"/>
            <a:ext cx="8534401" cy="859200"/>
          </a:xfrm>
        </p:spPr>
        <p:txBody>
          <a:bodyPr/>
          <a:lstStyle/>
          <a:p>
            <a:r>
              <a:rPr lang="fr-FR" b="1" cap="all" dirty="0">
                <a:solidFill>
                  <a:srgbClr val="0070C0"/>
                </a:solidFill>
              </a:rPr>
              <a:t>Compte </a:t>
            </a:r>
            <a:r>
              <a:rPr lang="fr-FR" b="1" cap="all" dirty="0">
                <a:solidFill>
                  <a:srgbClr val="0070C0"/>
                </a:solidFill>
                <a:sym typeface="Wingdings" panose="05000000000000000000" pitchFamily="2" charset="2"/>
              </a:rPr>
              <a:t>: Paramétrer</a:t>
            </a:r>
            <a:endParaRPr lang="fr-FR" b="1" cap="all" dirty="0">
              <a:solidFill>
                <a:srgbClr val="0070C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CAD4798-EC9D-9B47-F80E-669500472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07" y="1419871"/>
            <a:ext cx="8591550" cy="390525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DEF98F-928B-7973-271E-C176D2F7A473}"/>
              </a:ext>
            </a:extLst>
          </p:cNvPr>
          <p:cNvSpPr/>
          <p:nvPr/>
        </p:nvSpPr>
        <p:spPr>
          <a:xfrm>
            <a:off x="931653" y="1503512"/>
            <a:ext cx="3278038" cy="119655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AB7E7A-A85C-B76F-4FAA-9B532B8B336B}"/>
              </a:ext>
            </a:extLst>
          </p:cNvPr>
          <p:cNvSpPr/>
          <p:nvPr/>
        </p:nvSpPr>
        <p:spPr>
          <a:xfrm>
            <a:off x="6217568" y="1503512"/>
            <a:ext cx="3055827" cy="119655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70F4D6-690C-F00E-EB69-75C2CD4E7BCE}"/>
              </a:ext>
            </a:extLst>
          </p:cNvPr>
          <p:cNvSpPr/>
          <p:nvPr/>
        </p:nvSpPr>
        <p:spPr>
          <a:xfrm>
            <a:off x="931652" y="2761993"/>
            <a:ext cx="3278037" cy="119655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CCBFF2-AC1F-68D4-7244-227FD837B2B4}"/>
              </a:ext>
            </a:extLst>
          </p:cNvPr>
          <p:cNvSpPr/>
          <p:nvPr/>
        </p:nvSpPr>
        <p:spPr>
          <a:xfrm>
            <a:off x="6217567" y="2783709"/>
            <a:ext cx="3055827" cy="119655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C6AAA3-F69B-42CF-69AD-217A5589B0D9}"/>
              </a:ext>
            </a:extLst>
          </p:cNvPr>
          <p:cNvSpPr/>
          <p:nvPr/>
        </p:nvSpPr>
        <p:spPr>
          <a:xfrm>
            <a:off x="931651" y="4020474"/>
            <a:ext cx="3278037" cy="1280197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FD8043-856C-B3CB-350D-8D9000B7528F}"/>
              </a:ext>
            </a:extLst>
          </p:cNvPr>
          <p:cNvSpPr/>
          <p:nvPr/>
        </p:nvSpPr>
        <p:spPr>
          <a:xfrm>
            <a:off x="6222913" y="4063906"/>
            <a:ext cx="3055827" cy="599126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Organigramme : Connecteur 1">
            <a:extLst>
              <a:ext uri="{FF2B5EF4-FFF2-40B4-BE49-F238E27FC236}">
                <a16:creationId xmlns:a16="http://schemas.microsoft.com/office/drawing/2014/main" id="{3E2E512A-14C7-2587-503F-B4D116BFFFB6}"/>
              </a:ext>
            </a:extLst>
          </p:cNvPr>
          <p:cNvSpPr/>
          <p:nvPr/>
        </p:nvSpPr>
        <p:spPr>
          <a:xfrm>
            <a:off x="4124264" y="1419871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" name="Organigramme : Connecteur 3">
            <a:extLst>
              <a:ext uri="{FF2B5EF4-FFF2-40B4-BE49-F238E27FC236}">
                <a16:creationId xmlns:a16="http://schemas.microsoft.com/office/drawing/2014/main" id="{924F306F-68A4-FB91-A200-142A66CE6E5A}"/>
              </a:ext>
            </a:extLst>
          </p:cNvPr>
          <p:cNvSpPr/>
          <p:nvPr/>
        </p:nvSpPr>
        <p:spPr>
          <a:xfrm>
            <a:off x="4124262" y="2746165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76982F36-CD08-331D-FC7F-43B65A86CC95}"/>
              </a:ext>
            </a:extLst>
          </p:cNvPr>
          <p:cNvSpPr/>
          <p:nvPr/>
        </p:nvSpPr>
        <p:spPr>
          <a:xfrm>
            <a:off x="4055429" y="3990129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D679EB66-5EA8-1A29-60D3-491E296D38F1}"/>
              </a:ext>
            </a:extLst>
          </p:cNvPr>
          <p:cNvSpPr/>
          <p:nvPr/>
        </p:nvSpPr>
        <p:spPr>
          <a:xfrm>
            <a:off x="5971558" y="1438853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A69E084F-CF3A-5EFA-B963-29FCCE33684D}"/>
              </a:ext>
            </a:extLst>
          </p:cNvPr>
          <p:cNvSpPr/>
          <p:nvPr/>
        </p:nvSpPr>
        <p:spPr>
          <a:xfrm>
            <a:off x="5971557" y="2726291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3" name="Organigramme : Connecteur 22">
            <a:extLst>
              <a:ext uri="{FF2B5EF4-FFF2-40B4-BE49-F238E27FC236}">
                <a16:creationId xmlns:a16="http://schemas.microsoft.com/office/drawing/2014/main" id="{19706F61-095D-8203-794B-5A5F5826FCE1}"/>
              </a:ext>
            </a:extLst>
          </p:cNvPr>
          <p:cNvSpPr/>
          <p:nvPr/>
        </p:nvSpPr>
        <p:spPr>
          <a:xfrm>
            <a:off x="5967136" y="4015949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91E3586-189C-225E-BDE3-DE950B82CB69}"/>
              </a:ext>
            </a:extLst>
          </p:cNvPr>
          <p:cNvSpPr txBox="1"/>
          <p:nvPr/>
        </p:nvSpPr>
        <p:spPr>
          <a:xfrm>
            <a:off x="9534264" y="1433504"/>
            <a:ext cx="2432649" cy="2862322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Mode softphone –Périphérique de sortie du son (Casque, haut parleur…).</a:t>
            </a:r>
          </a:p>
          <a:p>
            <a:pPr marL="228600" indent="-228600">
              <a:buFont typeface="+mj-lt"/>
              <a:buAutoNum type="arabicPeriod"/>
            </a:pPr>
            <a:endParaRPr lang="fr-FR" sz="1000" dirty="0">
              <a:solidFill>
                <a:srgbClr val="0070C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Mode softphone –Périphérique d’entrée du son (Micro USB, Micro du PC portable…)</a:t>
            </a:r>
          </a:p>
          <a:p>
            <a:pPr marL="228600" indent="-228600">
              <a:buFont typeface="+mj-lt"/>
              <a:buAutoNum type="arabicPeriod"/>
            </a:pPr>
            <a:endParaRPr lang="fr-FR" sz="1000" dirty="0">
              <a:solidFill>
                <a:srgbClr val="0070C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Mode softphone –Périphérique de caméra (caméra du pc, caméra USB…)</a:t>
            </a:r>
          </a:p>
          <a:p>
            <a:pPr marL="228600" indent="-228600">
              <a:buFont typeface="+mj-lt"/>
              <a:buAutoNum type="arabicPeriod"/>
            </a:pPr>
            <a:endParaRPr lang="fr-FR" sz="1000" dirty="0">
              <a:solidFill>
                <a:srgbClr val="0070C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Mode softphone –Périphérique de sortie de sonnerie (Casque, haut parleur…)</a:t>
            </a:r>
          </a:p>
          <a:p>
            <a:pPr marL="228600" indent="-228600">
              <a:buFont typeface="+mj-lt"/>
              <a:buAutoNum type="arabicPeriod"/>
            </a:pPr>
            <a:endParaRPr lang="fr-FR" sz="1000" dirty="0">
              <a:solidFill>
                <a:srgbClr val="0070C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Temps de sonnerie du poste avant bascule vers la messagerie</a:t>
            </a:r>
          </a:p>
          <a:p>
            <a:pPr marL="228600" indent="-228600">
              <a:buFont typeface="+mj-lt"/>
              <a:buAutoNum type="arabicPeriod"/>
            </a:pPr>
            <a:endParaRPr lang="fr-FR" sz="1000" dirty="0">
              <a:solidFill>
                <a:srgbClr val="0070C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Activer ou désactiver le double appel.</a:t>
            </a:r>
          </a:p>
        </p:txBody>
      </p:sp>
    </p:spTree>
    <p:extLst>
      <p:ext uri="{BB962C8B-B14F-4D97-AF65-F5344CB8AC3E}">
        <p14:creationId xmlns:p14="http://schemas.microsoft.com/office/powerpoint/2010/main" val="593192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6874B4B-3D0D-6F26-B311-CDCAD99606DC}"/>
              </a:ext>
            </a:extLst>
          </p:cNvPr>
          <p:cNvSpPr/>
          <p:nvPr/>
        </p:nvSpPr>
        <p:spPr>
          <a:xfrm>
            <a:off x="9629529" y="5495406"/>
            <a:ext cx="2436259" cy="988923"/>
          </a:xfrm>
          <a:prstGeom prst="rect">
            <a:avLst/>
          </a:prstGeom>
          <a:solidFill>
            <a:schemeClr val="bg1"/>
          </a:solidFill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DA8DE7-9CD0-8FEA-492F-64C80FD1B0D0}"/>
              </a:ext>
            </a:extLst>
          </p:cNvPr>
          <p:cNvSpPr/>
          <p:nvPr/>
        </p:nvSpPr>
        <p:spPr>
          <a:xfrm>
            <a:off x="9015812" y="3061783"/>
            <a:ext cx="2695031" cy="988923"/>
          </a:xfrm>
          <a:prstGeom prst="rect">
            <a:avLst/>
          </a:prstGeom>
          <a:solidFill>
            <a:schemeClr val="bg1"/>
          </a:solidFill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D1BEE5A7-5FF2-3242-7780-11F5DBD134C6}"/>
              </a:ext>
            </a:extLst>
          </p:cNvPr>
          <p:cNvSpPr/>
          <p:nvPr/>
        </p:nvSpPr>
        <p:spPr>
          <a:xfrm>
            <a:off x="956017" y="1744357"/>
            <a:ext cx="7798344" cy="3480091"/>
          </a:xfrm>
          <a:custGeom>
            <a:avLst/>
            <a:gdLst/>
            <a:ahLst/>
            <a:cxnLst/>
            <a:rect l="l" t="t" r="r" b="b"/>
            <a:pathLst>
              <a:path w="8968465" h="3943700">
                <a:moveTo>
                  <a:pt x="0" y="0"/>
                </a:moveTo>
                <a:lnTo>
                  <a:pt x="8968465" y="0"/>
                </a:lnTo>
                <a:lnTo>
                  <a:pt x="8968465" y="3943699"/>
                </a:lnTo>
                <a:lnTo>
                  <a:pt x="0" y="39436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4" b="-11450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61EC4855-EC55-AA26-3D9E-167504C9E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791" y="373671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EXTENSION OUTLOOK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5A1A6FF-F774-1E97-CFF2-623061E148E5}"/>
              </a:ext>
            </a:extLst>
          </p:cNvPr>
          <p:cNvCxnSpPr>
            <a:cxnSpLocks/>
          </p:cNvCxnSpPr>
          <p:nvPr/>
        </p:nvCxnSpPr>
        <p:spPr>
          <a:xfrm flipH="1">
            <a:off x="7182501" y="3593231"/>
            <a:ext cx="1833311" cy="0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E9FBEBB-84BE-F6B4-0A2F-963DA08710C9}"/>
              </a:ext>
            </a:extLst>
          </p:cNvPr>
          <p:cNvCxnSpPr>
            <a:cxnSpLocks/>
          </p:cNvCxnSpPr>
          <p:nvPr/>
        </p:nvCxnSpPr>
        <p:spPr>
          <a:xfrm flipH="1" flipV="1">
            <a:off x="6463230" y="2429579"/>
            <a:ext cx="2552582" cy="1163652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contenu 3">
            <a:extLst>
              <a:ext uri="{FF2B5EF4-FFF2-40B4-BE49-F238E27FC236}">
                <a16:creationId xmlns:a16="http://schemas.microsoft.com/office/drawing/2014/main" id="{EF21EE2E-7291-2CAE-E7DC-BC2384CE11D3}"/>
              </a:ext>
            </a:extLst>
          </p:cNvPr>
          <p:cNvSpPr txBox="1">
            <a:spLocks/>
          </p:cNvSpPr>
          <p:nvPr/>
        </p:nvSpPr>
        <p:spPr>
          <a:xfrm>
            <a:off x="9015812" y="3161586"/>
            <a:ext cx="2695031" cy="1777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 err="1">
                <a:solidFill>
                  <a:srgbClr val="0070C0"/>
                </a:solidFill>
                <a:latin typeface="+mj-lt"/>
              </a:rPr>
              <a:t>Cliquez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sur integration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puis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télechargez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pour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intégrer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CELY à OUTLOOK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534BB881-8A45-AC7F-04BA-7EA9927239D6}"/>
              </a:ext>
            </a:extLst>
          </p:cNvPr>
          <p:cNvSpPr/>
          <p:nvPr/>
        </p:nvSpPr>
        <p:spPr>
          <a:xfrm>
            <a:off x="752029" y="5547858"/>
            <a:ext cx="8877500" cy="628054"/>
          </a:xfrm>
          <a:custGeom>
            <a:avLst/>
            <a:gdLst/>
            <a:ahLst/>
            <a:cxnLst/>
            <a:rect l="l" t="t" r="r" b="b"/>
            <a:pathLst>
              <a:path w="8877500" h="628054">
                <a:moveTo>
                  <a:pt x="0" y="0"/>
                </a:moveTo>
                <a:lnTo>
                  <a:pt x="8877500" y="0"/>
                </a:lnTo>
                <a:lnTo>
                  <a:pt x="8877500" y="628055"/>
                </a:lnTo>
                <a:lnTo>
                  <a:pt x="0" y="628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046EB55-92E1-DD32-17F2-7A758DB687D1}"/>
              </a:ext>
            </a:extLst>
          </p:cNvPr>
          <p:cNvCxnSpPr>
            <a:cxnSpLocks/>
          </p:cNvCxnSpPr>
          <p:nvPr/>
        </p:nvCxnSpPr>
        <p:spPr>
          <a:xfrm flipH="1">
            <a:off x="9085916" y="6052997"/>
            <a:ext cx="543613" cy="0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contenu 3">
            <a:extLst>
              <a:ext uri="{FF2B5EF4-FFF2-40B4-BE49-F238E27FC236}">
                <a16:creationId xmlns:a16="http://schemas.microsoft.com/office/drawing/2014/main" id="{1683C6DB-C800-875E-8A14-465335508DF8}"/>
              </a:ext>
            </a:extLst>
          </p:cNvPr>
          <p:cNvSpPr txBox="1">
            <a:spLocks/>
          </p:cNvSpPr>
          <p:nvPr/>
        </p:nvSpPr>
        <p:spPr>
          <a:xfrm>
            <a:off x="9809698" y="5575133"/>
            <a:ext cx="2256090" cy="161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600" dirty="0" err="1">
                <a:solidFill>
                  <a:srgbClr val="0070C0"/>
                </a:solidFill>
                <a:latin typeface="+mj-lt"/>
              </a:rPr>
              <a:t>Vérifiez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la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présence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de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l’icone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sur la barre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principale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Outlook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3553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0559AA0-132A-A6A6-FE03-4583109940A6}"/>
              </a:ext>
            </a:extLst>
          </p:cNvPr>
          <p:cNvSpPr/>
          <p:nvPr/>
        </p:nvSpPr>
        <p:spPr>
          <a:xfrm>
            <a:off x="8338017" y="5477516"/>
            <a:ext cx="3015783" cy="693152"/>
          </a:xfrm>
          <a:prstGeom prst="rect">
            <a:avLst/>
          </a:prstGeom>
          <a:solidFill>
            <a:schemeClr val="bg1"/>
          </a:solidFill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374C80-1EEB-7D60-C195-E86A4B8443FD}"/>
              </a:ext>
            </a:extLst>
          </p:cNvPr>
          <p:cNvSpPr/>
          <p:nvPr/>
        </p:nvSpPr>
        <p:spPr>
          <a:xfrm>
            <a:off x="3429522" y="2527722"/>
            <a:ext cx="2049718" cy="62035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en arc 5">
            <a:extLst>
              <a:ext uri="{FF2B5EF4-FFF2-40B4-BE49-F238E27FC236}">
                <a16:creationId xmlns:a16="http://schemas.microsoft.com/office/drawing/2014/main" id="{87DD82D6-2A5B-F175-1005-AC86761D731E}"/>
              </a:ext>
            </a:extLst>
          </p:cNvPr>
          <p:cNvSpPr/>
          <p:nvPr/>
        </p:nvSpPr>
        <p:spPr>
          <a:xfrm rot="15964312">
            <a:off x="9065495" y="1859721"/>
            <a:ext cx="1145887" cy="1699650"/>
          </a:xfrm>
          <a:prstGeom prst="circularArrow">
            <a:avLst>
              <a:gd name="adj1" fmla="val 0"/>
              <a:gd name="adj2" fmla="val 2017966"/>
              <a:gd name="adj3" fmla="val 3823489"/>
              <a:gd name="adj4" fmla="val 16630391"/>
              <a:gd name="adj5" fmla="val 125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4DCA47-4BCB-31A6-6D72-7303E5A7005A}"/>
              </a:ext>
            </a:extLst>
          </p:cNvPr>
          <p:cNvSpPr/>
          <p:nvPr/>
        </p:nvSpPr>
        <p:spPr>
          <a:xfrm>
            <a:off x="7247456" y="2627725"/>
            <a:ext cx="1695656" cy="420349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703004FC-8125-E6CB-F455-CFA697A1C7AA}"/>
              </a:ext>
            </a:extLst>
          </p:cNvPr>
          <p:cNvSpPr/>
          <p:nvPr/>
        </p:nvSpPr>
        <p:spPr>
          <a:xfrm>
            <a:off x="935944" y="1334597"/>
            <a:ext cx="10320112" cy="2791190"/>
          </a:xfrm>
          <a:custGeom>
            <a:avLst/>
            <a:gdLst/>
            <a:ahLst/>
            <a:cxnLst/>
            <a:rect l="l" t="t" r="r" b="b"/>
            <a:pathLst>
              <a:path w="10320112" h="2791190">
                <a:moveTo>
                  <a:pt x="0" y="0"/>
                </a:moveTo>
                <a:lnTo>
                  <a:pt x="10320113" y="0"/>
                </a:lnTo>
                <a:lnTo>
                  <a:pt x="10320113" y="2791190"/>
                </a:lnTo>
                <a:lnTo>
                  <a:pt x="0" y="2791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87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51183D5B-D635-01B2-F0BB-84DF5C84EE01}"/>
              </a:ext>
            </a:extLst>
          </p:cNvPr>
          <p:cNvGrpSpPr/>
          <p:nvPr/>
        </p:nvGrpSpPr>
        <p:grpSpPr>
          <a:xfrm>
            <a:off x="2601091" y="2375271"/>
            <a:ext cx="6655384" cy="1122339"/>
            <a:chOff x="0" y="0"/>
            <a:chExt cx="2629288" cy="443393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A082E862-0F95-DF8C-D991-53F68D8409C9}"/>
                </a:ext>
              </a:extLst>
            </p:cNvPr>
            <p:cNvSpPr/>
            <p:nvPr/>
          </p:nvSpPr>
          <p:spPr>
            <a:xfrm>
              <a:off x="0" y="0"/>
              <a:ext cx="2629288" cy="443393"/>
            </a:xfrm>
            <a:custGeom>
              <a:avLst/>
              <a:gdLst/>
              <a:ahLst/>
              <a:cxnLst/>
              <a:rect l="l" t="t" r="r" b="b"/>
              <a:pathLst>
                <a:path w="2629288" h="443393">
                  <a:moveTo>
                    <a:pt x="0" y="0"/>
                  </a:moveTo>
                  <a:lnTo>
                    <a:pt x="2629288" y="0"/>
                  </a:lnTo>
                  <a:lnTo>
                    <a:pt x="2629288" y="443393"/>
                  </a:lnTo>
                  <a:lnTo>
                    <a:pt x="0" y="443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0C4D2F99-5016-ABB9-0734-F0F1E59ADBC7}"/>
                </a:ext>
              </a:extLst>
            </p:cNvPr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3"/>
                </a:lnSpc>
              </a:pPr>
              <a:endParaRPr/>
            </a:p>
          </p:txBody>
        </p:sp>
      </p:grpSp>
      <p:grpSp>
        <p:nvGrpSpPr>
          <p:cNvPr id="12" name="Group 9">
            <a:extLst>
              <a:ext uri="{FF2B5EF4-FFF2-40B4-BE49-F238E27FC236}">
                <a16:creationId xmlns:a16="http://schemas.microsoft.com/office/drawing/2014/main" id="{9111B1C8-7937-836A-2222-E74240905AF7}"/>
              </a:ext>
            </a:extLst>
          </p:cNvPr>
          <p:cNvGrpSpPr/>
          <p:nvPr/>
        </p:nvGrpSpPr>
        <p:grpSpPr>
          <a:xfrm>
            <a:off x="2289443" y="3674444"/>
            <a:ext cx="6532481" cy="223647"/>
            <a:chOff x="0" y="0"/>
            <a:chExt cx="2580733" cy="88354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20E4C286-8757-F3C6-F727-1451F82D039E}"/>
                </a:ext>
              </a:extLst>
            </p:cNvPr>
            <p:cNvSpPr/>
            <p:nvPr/>
          </p:nvSpPr>
          <p:spPr>
            <a:xfrm>
              <a:off x="0" y="0"/>
              <a:ext cx="2580733" cy="88354"/>
            </a:xfrm>
            <a:custGeom>
              <a:avLst/>
              <a:gdLst/>
              <a:ahLst/>
              <a:cxnLst/>
              <a:rect l="l" t="t" r="r" b="b"/>
              <a:pathLst>
                <a:path w="2580733" h="88354">
                  <a:moveTo>
                    <a:pt x="0" y="0"/>
                  </a:moveTo>
                  <a:lnTo>
                    <a:pt x="2580733" y="0"/>
                  </a:lnTo>
                  <a:lnTo>
                    <a:pt x="2580733" y="88354"/>
                  </a:lnTo>
                  <a:lnTo>
                    <a:pt x="0" y="883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6AF31A52-773F-3BFC-6485-FBA3E5BA059F}"/>
                </a:ext>
              </a:extLst>
            </p:cNvPr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3"/>
                </a:lnSpc>
              </a:pPr>
              <a:endParaRPr/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266EB601-31FC-FA5C-BC48-727BB3527D6A}"/>
              </a:ext>
            </a:extLst>
          </p:cNvPr>
          <p:cNvGrpSpPr/>
          <p:nvPr/>
        </p:nvGrpSpPr>
        <p:grpSpPr>
          <a:xfrm>
            <a:off x="2544029" y="3958048"/>
            <a:ext cx="6277895" cy="146941"/>
            <a:chOff x="0" y="0"/>
            <a:chExt cx="2480156" cy="58051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EAAB8D2C-8FEC-24E8-050B-FE738AFA756D}"/>
                </a:ext>
              </a:extLst>
            </p:cNvPr>
            <p:cNvSpPr/>
            <p:nvPr/>
          </p:nvSpPr>
          <p:spPr>
            <a:xfrm>
              <a:off x="0" y="0"/>
              <a:ext cx="2480156" cy="58051"/>
            </a:xfrm>
            <a:custGeom>
              <a:avLst/>
              <a:gdLst/>
              <a:ahLst/>
              <a:cxnLst/>
              <a:rect l="l" t="t" r="r" b="b"/>
              <a:pathLst>
                <a:path w="2480156" h="58051">
                  <a:moveTo>
                    <a:pt x="0" y="0"/>
                  </a:moveTo>
                  <a:lnTo>
                    <a:pt x="2480156" y="0"/>
                  </a:lnTo>
                  <a:lnTo>
                    <a:pt x="2480156" y="58051"/>
                  </a:lnTo>
                  <a:lnTo>
                    <a:pt x="0" y="58051"/>
                  </a:lnTo>
                  <a:close/>
                </a:path>
              </a:pathLst>
            </a:custGeom>
            <a:solidFill>
              <a:srgbClr val="C2DAE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D810D3A7-D17B-D202-16BD-42BA05AF992D}"/>
                </a:ext>
              </a:extLst>
            </p:cNvPr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3"/>
                </a:lnSpc>
              </a:pPr>
              <a:endParaRPr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F203BE-A81D-6F59-C375-F9B16C5C5E08}"/>
              </a:ext>
            </a:extLst>
          </p:cNvPr>
          <p:cNvGrpSpPr/>
          <p:nvPr/>
        </p:nvGrpSpPr>
        <p:grpSpPr>
          <a:xfrm>
            <a:off x="10371958" y="2073211"/>
            <a:ext cx="352190" cy="416781"/>
            <a:chOff x="0" y="0"/>
            <a:chExt cx="139137" cy="164654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5F20495-D112-E367-4ECC-A4F9D873119A}"/>
                </a:ext>
              </a:extLst>
            </p:cNvPr>
            <p:cNvSpPr/>
            <p:nvPr/>
          </p:nvSpPr>
          <p:spPr>
            <a:xfrm>
              <a:off x="0" y="0"/>
              <a:ext cx="139137" cy="164654"/>
            </a:xfrm>
            <a:custGeom>
              <a:avLst/>
              <a:gdLst/>
              <a:ahLst/>
              <a:cxnLst/>
              <a:rect l="l" t="t" r="r" b="b"/>
              <a:pathLst>
                <a:path w="139137" h="164654">
                  <a:moveTo>
                    <a:pt x="0" y="0"/>
                  </a:moveTo>
                  <a:lnTo>
                    <a:pt x="139137" y="0"/>
                  </a:lnTo>
                  <a:lnTo>
                    <a:pt x="139137" y="164654"/>
                  </a:lnTo>
                  <a:lnTo>
                    <a:pt x="0" y="164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D5E03B-2807-2F88-158B-7B55D737E1DE}"/>
                </a:ext>
              </a:extLst>
            </p:cNvPr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3"/>
                </a:lnSpc>
              </a:pPr>
              <a:endParaRPr/>
            </a:p>
          </p:txBody>
        </p:sp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id="{DBE7E835-5A13-3D7E-9E8C-A983FD2D9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695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EXTENSION OUTLOOK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A1A1495-DA75-D27D-EC64-2ECAA540C43C}"/>
              </a:ext>
            </a:extLst>
          </p:cNvPr>
          <p:cNvCxnSpPr>
            <a:cxnSpLocks/>
          </p:cNvCxnSpPr>
          <p:nvPr/>
        </p:nvCxnSpPr>
        <p:spPr>
          <a:xfrm flipH="1">
            <a:off x="7321067" y="3725306"/>
            <a:ext cx="1672542" cy="379683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9E70527-0282-D6FF-7D2F-CF1DEF93FA5A}"/>
              </a:ext>
            </a:extLst>
          </p:cNvPr>
          <p:cNvCxnSpPr>
            <a:cxnSpLocks/>
          </p:cNvCxnSpPr>
          <p:nvPr/>
        </p:nvCxnSpPr>
        <p:spPr>
          <a:xfrm flipV="1">
            <a:off x="9050724" y="2488969"/>
            <a:ext cx="877850" cy="1194261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38F01754-4C5A-B81C-C044-5AC99FE5F646}"/>
              </a:ext>
            </a:extLst>
          </p:cNvPr>
          <p:cNvSpPr/>
          <p:nvPr/>
        </p:nvSpPr>
        <p:spPr>
          <a:xfrm>
            <a:off x="1573516" y="4935830"/>
            <a:ext cx="4919834" cy="1447368"/>
          </a:xfrm>
          <a:custGeom>
            <a:avLst/>
            <a:gdLst/>
            <a:ahLst/>
            <a:cxnLst/>
            <a:rect l="l" t="t" r="r" b="b"/>
            <a:pathLst>
              <a:path w="4919834" h="1447368">
                <a:moveTo>
                  <a:pt x="0" y="0"/>
                </a:moveTo>
                <a:lnTo>
                  <a:pt x="4919834" y="0"/>
                </a:lnTo>
                <a:lnTo>
                  <a:pt x="4919834" y="1447368"/>
                </a:lnTo>
                <a:lnTo>
                  <a:pt x="0" y="1447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6" name="Group 6">
            <a:extLst>
              <a:ext uri="{FF2B5EF4-FFF2-40B4-BE49-F238E27FC236}">
                <a16:creationId xmlns:a16="http://schemas.microsoft.com/office/drawing/2014/main" id="{E7AB4DB2-C69B-7B83-4310-A1F457D2494A}"/>
              </a:ext>
            </a:extLst>
          </p:cNvPr>
          <p:cNvGrpSpPr/>
          <p:nvPr/>
        </p:nvGrpSpPr>
        <p:grpSpPr>
          <a:xfrm>
            <a:off x="5291468" y="5993668"/>
            <a:ext cx="1069682" cy="106668"/>
            <a:chOff x="0" y="0"/>
            <a:chExt cx="2629288" cy="443393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05F55EDD-7AD7-4FD8-BEAA-48C02F9820E3}"/>
                </a:ext>
              </a:extLst>
            </p:cNvPr>
            <p:cNvSpPr/>
            <p:nvPr/>
          </p:nvSpPr>
          <p:spPr>
            <a:xfrm>
              <a:off x="0" y="0"/>
              <a:ext cx="2629288" cy="443393"/>
            </a:xfrm>
            <a:custGeom>
              <a:avLst/>
              <a:gdLst/>
              <a:ahLst/>
              <a:cxnLst/>
              <a:rect l="l" t="t" r="r" b="b"/>
              <a:pathLst>
                <a:path w="2629288" h="443393">
                  <a:moveTo>
                    <a:pt x="0" y="0"/>
                  </a:moveTo>
                  <a:lnTo>
                    <a:pt x="2629288" y="0"/>
                  </a:lnTo>
                  <a:lnTo>
                    <a:pt x="2629288" y="443393"/>
                  </a:lnTo>
                  <a:lnTo>
                    <a:pt x="0" y="443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7F865CAD-DD29-EB29-3601-98DF7166642C}"/>
                </a:ext>
              </a:extLst>
            </p:cNvPr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3"/>
                </a:lnSpc>
              </a:pPr>
              <a:endParaRPr/>
            </a:p>
          </p:txBody>
        </p:sp>
      </p:grp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310C976-D084-D2F3-5643-27A24411CE62}"/>
              </a:ext>
            </a:extLst>
          </p:cNvPr>
          <p:cNvCxnSpPr>
            <a:cxnSpLocks/>
          </p:cNvCxnSpPr>
          <p:nvPr/>
        </p:nvCxnSpPr>
        <p:spPr>
          <a:xfrm flipH="1" flipV="1">
            <a:off x="4567686" y="5280945"/>
            <a:ext cx="3770331" cy="450908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6">
            <a:extLst>
              <a:ext uri="{FF2B5EF4-FFF2-40B4-BE49-F238E27FC236}">
                <a16:creationId xmlns:a16="http://schemas.microsoft.com/office/drawing/2014/main" id="{E5B79598-F76C-D2DC-FA87-DE627D4E1A70}"/>
              </a:ext>
            </a:extLst>
          </p:cNvPr>
          <p:cNvGrpSpPr/>
          <p:nvPr/>
        </p:nvGrpSpPr>
        <p:grpSpPr>
          <a:xfrm>
            <a:off x="3677033" y="5214176"/>
            <a:ext cx="712799" cy="45719"/>
            <a:chOff x="0" y="0"/>
            <a:chExt cx="2629288" cy="443393"/>
          </a:xfrm>
          <a:solidFill>
            <a:srgbClr val="CBE3F7"/>
          </a:solidFill>
        </p:grpSpPr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C3E932B-A63C-67FE-26DB-96711B753B77}"/>
                </a:ext>
              </a:extLst>
            </p:cNvPr>
            <p:cNvSpPr/>
            <p:nvPr/>
          </p:nvSpPr>
          <p:spPr>
            <a:xfrm>
              <a:off x="0" y="0"/>
              <a:ext cx="2629288" cy="443393"/>
            </a:xfrm>
            <a:custGeom>
              <a:avLst/>
              <a:gdLst/>
              <a:ahLst/>
              <a:cxnLst/>
              <a:rect l="l" t="t" r="r" b="b"/>
              <a:pathLst>
                <a:path w="2629288" h="443393">
                  <a:moveTo>
                    <a:pt x="0" y="0"/>
                  </a:moveTo>
                  <a:lnTo>
                    <a:pt x="2629288" y="0"/>
                  </a:lnTo>
                  <a:lnTo>
                    <a:pt x="2629288" y="443393"/>
                  </a:lnTo>
                  <a:lnTo>
                    <a:pt x="0" y="443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757238AA-5315-689D-B536-6A6DA5038484}"/>
                </a:ext>
              </a:extLst>
            </p:cNvPr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3"/>
                </a:lnSpc>
              </a:pPr>
              <a:endParaRPr/>
            </a:p>
          </p:txBody>
        </p:sp>
      </p:grpSp>
      <p:sp>
        <p:nvSpPr>
          <p:cNvPr id="33" name="Espace réservé du contenu 3">
            <a:extLst>
              <a:ext uri="{FF2B5EF4-FFF2-40B4-BE49-F238E27FC236}">
                <a16:creationId xmlns:a16="http://schemas.microsoft.com/office/drawing/2014/main" id="{70352813-B77F-E191-91E7-DA2EAFB40F69}"/>
              </a:ext>
            </a:extLst>
          </p:cNvPr>
          <p:cNvSpPr txBox="1">
            <a:spLocks/>
          </p:cNvSpPr>
          <p:nvPr/>
        </p:nvSpPr>
        <p:spPr>
          <a:xfrm>
            <a:off x="8547746" y="5705212"/>
            <a:ext cx="2708310" cy="1777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393"/>
              </a:lnSpc>
              <a:buFont typeface="Franklin Gothic Book" panose="020B0503020102020204" pitchFamily="34" charset="0"/>
              <a:buNone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Ou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aller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dans le menu contact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94FE614-238D-3324-5BD4-06B5DA14615A}"/>
              </a:ext>
            </a:extLst>
          </p:cNvPr>
          <p:cNvSpPr/>
          <p:nvPr/>
        </p:nvSpPr>
        <p:spPr>
          <a:xfrm>
            <a:off x="8993611" y="3674444"/>
            <a:ext cx="3168639" cy="822584"/>
          </a:xfrm>
          <a:prstGeom prst="rect">
            <a:avLst/>
          </a:prstGeom>
          <a:solidFill>
            <a:schemeClr val="bg1"/>
          </a:solidFill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contenu 3">
            <a:extLst>
              <a:ext uri="{FF2B5EF4-FFF2-40B4-BE49-F238E27FC236}">
                <a16:creationId xmlns:a16="http://schemas.microsoft.com/office/drawing/2014/main" id="{2C3560C6-BD5D-AEC7-61DF-9E9829317741}"/>
              </a:ext>
            </a:extLst>
          </p:cNvPr>
          <p:cNvSpPr txBox="1">
            <a:spLocks/>
          </p:cNvSpPr>
          <p:nvPr/>
        </p:nvSpPr>
        <p:spPr>
          <a:xfrm>
            <a:off x="9017494" y="3673421"/>
            <a:ext cx="3120871" cy="1495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Tout les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numéros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liés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à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ce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contact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s’affichent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ici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!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Cliquez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pour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appeler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depuis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votre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Cely</a:t>
            </a:r>
            <a:endParaRPr lang="fr-FR" sz="1600" dirty="0">
              <a:solidFill>
                <a:srgbClr val="0070C0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32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BD2B0-0136-24C1-2E9D-1809FF73B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A31C7190-392E-E050-962D-B8387957B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AJOUT D’UN ADMINISTRATEUR</a:t>
            </a: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161E2D11-7B66-5B13-69B3-69089A40C433}"/>
              </a:ext>
            </a:extLst>
          </p:cNvPr>
          <p:cNvSpPr txBox="1">
            <a:spLocks/>
          </p:cNvSpPr>
          <p:nvPr/>
        </p:nvSpPr>
        <p:spPr>
          <a:xfrm>
            <a:off x="1547127" y="3797246"/>
            <a:ext cx="1721025" cy="37114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600" dirty="0" err="1">
                <a:solidFill>
                  <a:srgbClr val="0070C0"/>
                </a:solidFill>
                <a:latin typeface="+mj-lt"/>
              </a:rPr>
              <a:t>Cliquez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sur “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Ajouter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” 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22F9B6-A44B-D019-6EA2-299FE3BED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35" y="1214129"/>
            <a:ext cx="5848261" cy="25273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903C0A-BE5C-DD6E-EC6D-7A9C7B6779C5}"/>
              </a:ext>
            </a:extLst>
          </p:cNvPr>
          <p:cNvSpPr/>
          <p:nvPr/>
        </p:nvSpPr>
        <p:spPr>
          <a:xfrm>
            <a:off x="839788" y="2448631"/>
            <a:ext cx="1374906" cy="412015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A36F02-323F-5C85-5F06-EC96E41F60FD}"/>
              </a:ext>
            </a:extLst>
          </p:cNvPr>
          <p:cNvSpPr/>
          <p:nvPr/>
        </p:nvSpPr>
        <p:spPr>
          <a:xfrm>
            <a:off x="2214694" y="2365695"/>
            <a:ext cx="536895" cy="343949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C6CD86A-9E71-B74D-9D0F-3B2B8FBC937B}"/>
              </a:ext>
            </a:extLst>
          </p:cNvPr>
          <p:cNvCxnSpPr>
            <a:cxnSpLocks/>
          </p:cNvCxnSpPr>
          <p:nvPr/>
        </p:nvCxnSpPr>
        <p:spPr>
          <a:xfrm>
            <a:off x="2407640" y="2765399"/>
            <a:ext cx="0" cy="663601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22F4CF81-3BD9-E98D-13F5-013B2380E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781" y="2201527"/>
            <a:ext cx="3652629" cy="3191438"/>
          </a:xfrm>
          <a:prstGeom prst="rect">
            <a:avLst/>
          </a:prstGeom>
        </p:spPr>
      </p:pic>
      <p:sp>
        <p:nvSpPr>
          <p:cNvPr id="19" name="Espace réservé du contenu 3">
            <a:extLst>
              <a:ext uri="{FF2B5EF4-FFF2-40B4-BE49-F238E27FC236}">
                <a16:creationId xmlns:a16="http://schemas.microsoft.com/office/drawing/2014/main" id="{7BA3BD6B-C12A-1FE8-F70B-935E13589747}"/>
              </a:ext>
            </a:extLst>
          </p:cNvPr>
          <p:cNvSpPr txBox="1">
            <a:spLocks/>
          </p:cNvSpPr>
          <p:nvPr/>
        </p:nvSpPr>
        <p:spPr>
          <a:xfrm>
            <a:off x="5388772" y="5643871"/>
            <a:ext cx="2860645" cy="69765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2200" dirty="0" err="1">
                <a:solidFill>
                  <a:srgbClr val="0070C0"/>
                </a:solidFill>
                <a:latin typeface="+mj-lt"/>
              </a:rPr>
              <a:t>Remplir</a:t>
            </a:r>
            <a:r>
              <a:rPr lang="en-US" sz="2200" dirty="0">
                <a:solidFill>
                  <a:srgbClr val="0070C0"/>
                </a:solidFill>
                <a:latin typeface="+mj-lt"/>
              </a:rPr>
              <a:t> les champs pour </a:t>
            </a:r>
            <a:r>
              <a:rPr lang="en-US" sz="2200" dirty="0" err="1">
                <a:solidFill>
                  <a:srgbClr val="0070C0"/>
                </a:solidFill>
                <a:latin typeface="+mj-lt"/>
              </a:rPr>
              <a:t>ajouter</a:t>
            </a:r>
            <a:r>
              <a:rPr lang="en-US" sz="2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+mj-lt"/>
              </a:rPr>
              <a:t>votre</a:t>
            </a:r>
            <a:r>
              <a:rPr lang="en-US" sz="2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+mj-lt"/>
              </a:rPr>
              <a:t>nouvel</a:t>
            </a:r>
            <a:r>
              <a:rPr lang="en-US" sz="2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+mj-lt"/>
              </a:rPr>
              <a:t>administrateur</a:t>
            </a:r>
            <a:endParaRPr lang="en-US" sz="2200" dirty="0">
              <a:solidFill>
                <a:srgbClr val="0070C0"/>
              </a:solidFill>
              <a:latin typeface="+mj-lt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6F354-5F55-37D5-2DEE-01CC9EC92506}"/>
              </a:ext>
            </a:extLst>
          </p:cNvPr>
          <p:cNvSpPr/>
          <p:nvPr/>
        </p:nvSpPr>
        <p:spPr>
          <a:xfrm>
            <a:off x="8448327" y="835784"/>
            <a:ext cx="3168639" cy="822584"/>
          </a:xfrm>
          <a:prstGeom prst="rect">
            <a:avLst/>
          </a:prstGeom>
          <a:solidFill>
            <a:schemeClr val="bg1"/>
          </a:solidFill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space réservé du contenu 3">
            <a:extLst>
              <a:ext uri="{FF2B5EF4-FFF2-40B4-BE49-F238E27FC236}">
                <a16:creationId xmlns:a16="http://schemas.microsoft.com/office/drawing/2014/main" id="{8E06D531-7F6C-9457-CBD4-A1E14B678799}"/>
              </a:ext>
            </a:extLst>
          </p:cNvPr>
          <p:cNvSpPr txBox="1">
            <a:spLocks/>
          </p:cNvSpPr>
          <p:nvPr/>
        </p:nvSpPr>
        <p:spPr>
          <a:xfrm>
            <a:off x="8645410" y="872618"/>
            <a:ext cx="2949192" cy="1073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ÉTAPE 1 :</a:t>
            </a:r>
          </a:p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Se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rendre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dans GESTION CENTREX 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1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sp>
        <p:nvSpPr>
          <p:cNvPr id="23" name="Organigramme : Connecteur 22">
            <a:extLst>
              <a:ext uri="{FF2B5EF4-FFF2-40B4-BE49-F238E27FC236}">
                <a16:creationId xmlns:a16="http://schemas.microsoft.com/office/drawing/2014/main" id="{369D4237-27D1-0B73-4969-2CA6126575A4}"/>
              </a:ext>
            </a:extLst>
          </p:cNvPr>
          <p:cNvSpPr/>
          <p:nvPr/>
        </p:nvSpPr>
        <p:spPr>
          <a:xfrm>
            <a:off x="1869051" y="2200591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4" name="Organigramme : Connecteur 23">
            <a:extLst>
              <a:ext uri="{FF2B5EF4-FFF2-40B4-BE49-F238E27FC236}">
                <a16:creationId xmlns:a16="http://schemas.microsoft.com/office/drawing/2014/main" id="{5482D086-4A0B-59D9-F126-650EE67F7DF4}"/>
              </a:ext>
            </a:extLst>
          </p:cNvPr>
          <p:cNvSpPr/>
          <p:nvPr/>
        </p:nvSpPr>
        <p:spPr>
          <a:xfrm>
            <a:off x="8263606" y="3681132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695792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91C8F-BA95-A954-51FE-96DEFFBCC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5700CAA5-FC5A-747F-AE97-3F8B3E617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AJOUT D’UN ADMINISTRATEUR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6053B3-E167-7FC6-7C36-1D3F0A64BC27}"/>
              </a:ext>
            </a:extLst>
          </p:cNvPr>
          <p:cNvSpPr/>
          <p:nvPr/>
        </p:nvSpPr>
        <p:spPr>
          <a:xfrm>
            <a:off x="8448327" y="491746"/>
            <a:ext cx="3168639" cy="1166622"/>
          </a:xfrm>
          <a:prstGeom prst="rect">
            <a:avLst/>
          </a:prstGeom>
          <a:solidFill>
            <a:schemeClr val="bg1"/>
          </a:solidFill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space réservé du contenu 3">
            <a:extLst>
              <a:ext uri="{FF2B5EF4-FFF2-40B4-BE49-F238E27FC236}">
                <a16:creationId xmlns:a16="http://schemas.microsoft.com/office/drawing/2014/main" id="{F1A9D89D-A9A3-04A8-67DD-F7225D86BF4A}"/>
              </a:ext>
            </a:extLst>
          </p:cNvPr>
          <p:cNvSpPr txBox="1">
            <a:spLocks/>
          </p:cNvSpPr>
          <p:nvPr/>
        </p:nvSpPr>
        <p:spPr>
          <a:xfrm>
            <a:off x="8558050" y="601039"/>
            <a:ext cx="2949192" cy="10734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ÉTAPE 2 :</a:t>
            </a:r>
          </a:p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Se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rendre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sur CELY,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rafraîchir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la page CELY et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vous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déconnecter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de GESTION CENTREX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1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sp>
        <p:nvSpPr>
          <p:cNvPr id="23" name="Organigramme : Connecteur 22">
            <a:extLst>
              <a:ext uri="{FF2B5EF4-FFF2-40B4-BE49-F238E27FC236}">
                <a16:creationId xmlns:a16="http://schemas.microsoft.com/office/drawing/2014/main" id="{716FCCEF-F285-5D62-9DC7-00281D5B3D6A}"/>
              </a:ext>
            </a:extLst>
          </p:cNvPr>
          <p:cNvSpPr/>
          <p:nvPr/>
        </p:nvSpPr>
        <p:spPr>
          <a:xfrm>
            <a:off x="2507893" y="4063681"/>
            <a:ext cx="260735" cy="212234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4" name="Organigramme : Connecteur 23">
            <a:extLst>
              <a:ext uri="{FF2B5EF4-FFF2-40B4-BE49-F238E27FC236}">
                <a16:creationId xmlns:a16="http://schemas.microsoft.com/office/drawing/2014/main" id="{01181EC3-B17C-5B8F-41F8-453E0B156680}"/>
              </a:ext>
            </a:extLst>
          </p:cNvPr>
          <p:cNvSpPr/>
          <p:nvPr/>
        </p:nvSpPr>
        <p:spPr>
          <a:xfrm>
            <a:off x="7736379" y="3219739"/>
            <a:ext cx="260735" cy="212234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0082DF2-14CB-513A-31C5-7F88A45C3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64" y="1445716"/>
            <a:ext cx="7126200" cy="334641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F9D7870-D71C-3D87-D2C8-FD0D8D9C1052}"/>
              </a:ext>
            </a:extLst>
          </p:cNvPr>
          <p:cNvSpPr/>
          <p:nvPr/>
        </p:nvSpPr>
        <p:spPr>
          <a:xfrm>
            <a:off x="5328657" y="1462415"/>
            <a:ext cx="356361" cy="258439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0AB2678-E8ED-11C1-3333-B62CB3C46284}"/>
              </a:ext>
            </a:extLst>
          </p:cNvPr>
          <p:cNvCxnSpPr>
            <a:cxnSpLocks/>
          </p:cNvCxnSpPr>
          <p:nvPr/>
        </p:nvCxnSpPr>
        <p:spPr>
          <a:xfrm>
            <a:off x="5477789" y="1807357"/>
            <a:ext cx="0" cy="606469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DF16BFC-BC17-F509-33EE-0A134392C1C9}"/>
              </a:ext>
            </a:extLst>
          </p:cNvPr>
          <p:cNvSpPr/>
          <p:nvPr/>
        </p:nvSpPr>
        <p:spPr>
          <a:xfrm>
            <a:off x="4107041" y="2570447"/>
            <a:ext cx="2745110" cy="548474"/>
          </a:xfrm>
          <a:prstGeom prst="rect">
            <a:avLst/>
          </a:prstGeom>
          <a:solidFill>
            <a:schemeClr val="bg1"/>
          </a:solidFill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261D199B-82B2-92D5-2FE3-607547AD03E8}"/>
              </a:ext>
            </a:extLst>
          </p:cNvPr>
          <p:cNvSpPr txBox="1">
            <a:spLocks/>
          </p:cNvSpPr>
          <p:nvPr/>
        </p:nvSpPr>
        <p:spPr>
          <a:xfrm>
            <a:off x="4122615" y="2559568"/>
            <a:ext cx="2745111" cy="98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Ce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symbole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signifie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que le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compte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est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désormais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administrateur</a:t>
            </a:r>
            <a:endParaRPr lang="en-US" sz="1400" dirty="0">
              <a:solidFill>
                <a:srgbClr val="0070C0"/>
              </a:solidFill>
              <a:latin typeface="+mj-lt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1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7BC88EE-8755-8308-C24D-070382B79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825" y="4612845"/>
            <a:ext cx="4650297" cy="201920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B34BE74-BF1C-BFE2-23C6-267ADE983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610" y="4449935"/>
            <a:ext cx="4698356" cy="1924698"/>
          </a:xfrm>
          <a:prstGeom prst="rect">
            <a:avLst/>
          </a:prstGeom>
        </p:spPr>
      </p:pic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D9A63690-17EC-50A6-2F69-6C0302CB3404}"/>
              </a:ext>
            </a:extLst>
          </p:cNvPr>
          <p:cNvSpPr/>
          <p:nvPr/>
        </p:nvSpPr>
        <p:spPr>
          <a:xfrm>
            <a:off x="5048538" y="157457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473DB3F6-0B46-8692-7BC7-E74DF465C20A}"/>
              </a:ext>
            </a:extLst>
          </p:cNvPr>
          <p:cNvSpPr/>
          <p:nvPr/>
        </p:nvSpPr>
        <p:spPr>
          <a:xfrm>
            <a:off x="6138558" y="4886873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5" name="Organigramme : Connecteur 24">
            <a:extLst>
              <a:ext uri="{FF2B5EF4-FFF2-40B4-BE49-F238E27FC236}">
                <a16:creationId xmlns:a16="http://schemas.microsoft.com/office/drawing/2014/main" id="{C2477728-55AD-F427-F5B0-2446D1C00956}"/>
              </a:ext>
            </a:extLst>
          </p:cNvPr>
          <p:cNvSpPr/>
          <p:nvPr/>
        </p:nvSpPr>
        <p:spPr>
          <a:xfrm>
            <a:off x="11009817" y="4333821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297464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B0C87-0890-1E5A-A5C1-7E673094E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00CD48C-D4CA-901C-6E31-404AB0231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431" y="1566696"/>
            <a:ext cx="9247465" cy="3950238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028496E-3383-AE6C-1E33-9109F6BAE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RETROUVER TOUT VOS CONTACTS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F748AC-0BDA-DFED-D684-21F2B68E0F0E}"/>
              </a:ext>
            </a:extLst>
          </p:cNvPr>
          <p:cNvSpPr/>
          <p:nvPr/>
        </p:nvSpPr>
        <p:spPr>
          <a:xfrm>
            <a:off x="1741521" y="1772233"/>
            <a:ext cx="2469751" cy="412015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A3523-032A-0DCF-F845-5241172ED97B}"/>
              </a:ext>
            </a:extLst>
          </p:cNvPr>
          <p:cNvSpPr/>
          <p:nvPr/>
        </p:nvSpPr>
        <p:spPr>
          <a:xfrm>
            <a:off x="5162269" y="1772233"/>
            <a:ext cx="2605937" cy="660573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A48EA79-4942-1B38-9DFA-3A795131A375}"/>
              </a:ext>
            </a:extLst>
          </p:cNvPr>
          <p:cNvCxnSpPr>
            <a:cxnSpLocks/>
          </p:cNvCxnSpPr>
          <p:nvPr/>
        </p:nvCxnSpPr>
        <p:spPr>
          <a:xfrm>
            <a:off x="2449585" y="3210015"/>
            <a:ext cx="0" cy="663601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AAFFA10-CB24-8A12-81C6-78484A7694CC}"/>
              </a:ext>
            </a:extLst>
          </p:cNvPr>
          <p:cNvSpPr/>
          <p:nvPr/>
        </p:nvSpPr>
        <p:spPr>
          <a:xfrm>
            <a:off x="1176152" y="1969244"/>
            <a:ext cx="491564" cy="412015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BDB319-F909-A2BE-98A0-CC997B300A07}"/>
              </a:ext>
            </a:extLst>
          </p:cNvPr>
          <p:cNvSpPr/>
          <p:nvPr/>
        </p:nvSpPr>
        <p:spPr>
          <a:xfrm>
            <a:off x="8911361" y="2381259"/>
            <a:ext cx="1150690" cy="3135675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DF0E11-4224-A72E-6452-16E0B961DA47}"/>
              </a:ext>
            </a:extLst>
          </p:cNvPr>
          <p:cNvSpPr/>
          <p:nvPr/>
        </p:nvSpPr>
        <p:spPr>
          <a:xfrm>
            <a:off x="3364530" y="4795808"/>
            <a:ext cx="3168639" cy="1166622"/>
          </a:xfrm>
          <a:prstGeom prst="rect">
            <a:avLst/>
          </a:prstGeom>
          <a:solidFill>
            <a:schemeClr val="bg1"/>
          </a:solidFill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space réservé du contenu 3">
            <a:extLst>
              <a:ext uri="{FF2B5EF4-FFF2-40B4-BE49-F238E27FC236}">
                <a16:creationId xmlns:a16="http://schemas.microsoft.com/office/drawing/2014/main" id="{0C23ADFF-A2DE-E00E-9772-DDF0BEC29A84}"/>
              </a:ext>
            </a:extLst>
          </p:cNvPr>
          <p:cNvSpPr txBox="1">
            <a:spLocks/>
          </p:cNvSpPr>
          <p:nvPr/>
        </p:nvSpPr>
        <p:spPr>
          <a:xfrm>
            <a:off x="3518526" y="5093310"/>
            <a:ext cx="2860645" cy="69765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2200" dirty="0">
                <a:solidFill>
                  <a:srgbClr val="0070C0"/>
                </a:solidFill>
                <a:latin typeface="+mj-lt"/>
              </a:rPr>
              <a:t>Trier par type de contact pour </a:t>
            </a:r>
            <a:r>
              <a:rPr lang="en-US" sz="2200" dirty="0" err="1">
                <a:solidFill>
                  <a:srgbClr val="0070C0"/>
                </a:solidFill>
                <a:latin typeface="+mj-lt"/>
              </a:rPr>
              <a:t>retrouver</a:t>
            </a:r>
            <a:r>
              <a:rPr lang="en-US" sz="2200" dirty="0">
                <a:solidFill>
                  <a:srgbClr val="0070C0"/>
                </a:solidFill>
                <a:latin typeface="+mj-lt"/>
              </a:rPr>
              <a:t> plus </a:t>
            </a:r>
            <a:r>
              <a:rPr lang="en-US" sz="2200" dirty="0" err="1">
                <a:solidFill>
                  <a:srgbClr val="0070C0"/>
                </a:solidFill>
                <a:latin typeface="+mj-lt"/>
              </a:rPr>
              <a:t>facilement</a:t>
            </a:r>
            <a:r>
              <a:rPr lang="en-US" sz="2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+mj-lt"/>
              </a:rPr>
              <a:t>vos</a:t>
            </a:r>
            <a:r>
              <a:rPr lang="en-US" sz="2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+mj-lt"/>
              </a:rPr>
              <a:t>correspondants</a:t>
            </a:r>
            <a:endParaRPr lang="en-US" sz="2200" dirty="0">
              <a:solidFill>
                <a:srgbClr val="0070C0"/>
              </a:solidFill>
              <a:latin typeface="+mj-lt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6FE8184-B501-E42C-913A-CC2543BA8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562" y="3340452"/>
            <a:ext cx="197908" cy="7106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A6E0C9D-C396-5A6F-8E16-F3A276E78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716" y="1112944"/>
            <a:ext cx="8848180" cy="5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536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01EFE-C891-6F48-AB39-D22BB0A0D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612A141-1DB9-CAC3-DC08-30CCBE1E9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52" y="1728293"/>
            <a:ext cx="9314576" cy="4062668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140ED77F-3CD3-4715-B312-B6CBA9955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RETROUVER TOUT VOS CONTACTS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EE87F4-27B8-5BBB-1B5C-35B664332720}"/>
              </a:ext>
            </a:extLst>
          </p:cNvPr>
          <p:cNvSpPr/>
          <p:nvPr/>
        </p:nvSpPr>
        <p:spPr>
          <a:xfrm>
            <a:off x="5162269" y="1772233"/>
            <a:ext cx="2605937" cy="660573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00DCE16-4409-1CD5-8AB4-485A813FD56A}"/>
              </a:ext>
            </a:extLst>
          </p:cNvPr>
          <p:cNvCxnSpPr>
            <a:cxnSpLocks/>
          </p:cNvCxnSpPr>
          <p:nvPr/>
        </p:nvCxnSpPr>
        <p:spPr>
          <a:xfrm>
            <a:off x="3398388" y="3344239"/>
            <a:ext cx="0" cy="663601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34ADE02-C11D-93F6-BD1A-C8C6B22F8A0E}"/>
              </a:ext>
            </a:extLst>
          </p:cNvPr>
          <p:cNvSpPr/>
          <p:nvPr/>
        </p:nvSpPr>
        <p:spPr>
          <a:xfrm>
            <a:off x="2551947" y="2676088"/>
            <a:ext cx="1692882" cy="419450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275C6C-FDAC-39B8-62C1-93F8033D9406}"/>
              </a:ext>
            </a:extLst>
          </p:cNvPr>
          <p:cNvSpPr/>
          <p:nvPr/>
        </p:nvSpPr>
        <p:spPr>
          <a:xfrm>
            <a:off x="1896024" y="4007840"/>
            <a:ext cx="3168639" cy="663601"/>
          </a:xfrm>
          <a:prstGeom prst="rect">
            <a:avLst/>
          </a:prstGeom>
          <a:solidFill>
            <a:schemeClr val="bg1"/>
          </a:solidFill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space réservé du contenu 3">
            <a:extLst>
              <a:ext uri="{FF2B5EF4-FFF2-40B4-BE49-F238E27FC236}">
                <a16:creationId xmlns:a16="http://schemas.microsoft.com/office/drawing/2014/main" id="{5D26A71B-F048-63F7-104D-ACE1AA4D934F}"/>
              </a:ext>
            </a:extLst>
          </p:cNvPr>
          <p:cNvSpPr txBox="1">
            <a:spLocks/>
          </p:cNvSpPr>
          <p:nvPr/>
        </p:nvSpPr>
        <p:spPr>
          <a:xfrm>
            <a:off x="1862535" y="4128474"/>
            <a:ext cx="3112249" cy="54296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dirty="0" err="1">
                <a:solidFill>
                  <a:srgbClr val="0070C0"/>
                </a:solidFill>
                <a:latin typeface="+mj-lt"/>
              </a:rPr>
              <a:t>Ajout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d’un click to call pour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accéder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plus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rapidement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au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numéro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de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téléphone</a:t>
            </a:r>
            <a:endParaRPr lang="en-US" dirty="0">
              <a:solidFill>
                <a:srgbClr val="0070C0"/>
              </a:solidFill>
              <a:latin typeface="+mj-lt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A674EAD-7475-DD39-F9F4-DF3238792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152" y="1488318"/>
            <a:ext cx="9314575" cy="3758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FF15872-465F-F8DD-6E98-47991E36543D}"/>
              </a:ext>
            </a:extLst>
          </p:cNvPr>
          <p:cNvSpPr/>
          <p:nvPr/>
        </p:nvSpPr>
        <p:spPr>
          <a:xfrm>
            <a:off x="9295886" y="1556824"/>
            <a:ext cx="1150690" cy="307374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DA151C32-7D66-3ED1-5DAC-07CD5F0F9B6C}"/>
              </a:ext>
            </a:extLst>
          </p:cNvPr>
          <p:cNvSpPr/>
          <p:nvPr/>
        </p:nvSpPr>
        <p:spPr>
          <a:xfrm>
            <a:off x="9649835" y="1189681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8D362A9B-3634-41EB-AC0E-1B5A36773BCB}"/>
              </a:ext>
            </a:extLst>
          </p:cNvPr>
          <p:cNvSpPr/>
          <p:nvPr/>
        </p:nvSpPr>
        <p:spPr>
          <a:xfrm>
            <a:off x="9966571" y="1199398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FE1301E-DE97-FE9D-00A6-F028B113A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684" y="4852044"/>
            <a:ext cx="299270" cy="141759"/>
          </a:xfrm>
          <a:prstGeom prst="rect">
            <a:avLst/>
          </a:prstGeom>
        </p:spPr>
      </p:pic>
      <p:sp>
        <p:nvSpPr>
          <p:cNvPr id="27" name="Organigramme : Connecteur 26">
            <a:extLst>
              <a:ext uri="{FF2B5EF4-FFF2-40B4-BE49-F238E27FC236}">
                <a16:creationId xmlns:a16="http://schemas.microsoft.com/office/drawing/2014/main" id="{48C48EED-813B-1EB3-EC30-51625AC171A2}"/>
              </a:ext>
            </a:extLst>
          </p:cNvPr>
          <p:cNvSpPr/>
          <p:nvPr/>
        </p:nvSpPr>
        <p:spPr>
          <a:xfrm>
            <a:off x="9291931" y="4735930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id="{B8387A5E-BCEF-815C-4E8E-FDBA4CB8107A}"/>
              </a:ext>
            </a:extLst>
          </p:cNvPr>
          <p:cNvSpPr/>
          <p:nvPr/>
        </p:nvSpPr>
        <p:spPr>
          <a:xfrm>
            <a:off x="7433963" y="5979783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9" name="Organigramme : Connecteur 28">
            <a:extLst>
              <a:ext uri="{FF2B5EF4-FFF2-40B4-BE49-F238E27FC236}">
                <a16:creationId xmlns:a16="http://schemas.microsoft.com/office/drawing/2014/main" id="{018F2D9D-BE92-C4FE-BA7A-3E0373DB36D5}"/>
              </a:ext>
            </a:extLst>
          </p:cNvPr>
          <p:cNvSpPr/>
          <p:nvPr/>
        </p:nvSpPr>
        <p:spPr>
          <a:xfrm>
            <a:off x="7433963" y="6376761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0" name="Espace réservé du contenu 3">
            <a:extLst>
              <a:ext uri="{FF2B5EF4-FFF2-40B4-BE49-F238E27FC236}">
                <a16:creationId xmlns:a16="http://schemas.microsoft.com/office/drawing/2014/main" id="{8E74CBF1-AE8E-EA67-79F9-21591C55BF23}"/>
              </a:ext>
            </a:extLst>
          </p:cNvPr>
          <p:cNvSpPr txBox="1">
            <a:spLocks/>
          </p:cNvSpPr>
          <p:nvPr/>
        </p:nvSpPr>
        <p:spPr>
          <a:xfrm>
            <a:off x="7574022" y="5914805"/>
            <a:ext cx="3112249" cy="375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400" dirty="0" err="1">
                <a:solidFill>
                  <a:srgbClr val="0070C0"/>
                </a:solidFill>
                <a:latin typeface="+mj-lt"/>
              </a:rPr>
              <a:t>Ajouter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un contact plus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rapidement</a:t>
            </a:r>
            <a:endParaRPr lang="fr-FR" sz="1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sp>
        <p:nvSpPr>
          <p:cNvPr id="31" name="Espace réservé du contenu 3">
            <a:extLst>
              <a:ext uri="{FF2B5EF4-FFF2-40B4-BE49-F238E27FC236}">
                <a16:creationId xmlns:a16="http://schemas.microsoft.com/office/drawing/2014/main" id="{6C1E91A2-EAA1-1346-A402-4153479FDCAC}"/>
              </a:ext>
            </a:extLst>
          </p:cNvPr>
          <p:cNvSpPr txBox="1">
            <a:spLocks/>
          </p:cNvSpPr>
          <p:nvPr/>
        </p:nvSpPr>
        <p:spPr>
          <a:xfrm>
            <a:off x="7701094" y="6351625"/>
            <a:ext cx="4118994" cy="3758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fr-FR" sz="1600" dirty="0">
                <a:solidFill>
                  <a:srgbClr val="0070C0"/>
                </a:solidFill>
                <a:latin typeface="+mj-lt"/>
              </a:rPr>
              <a:t>Synchronisation avec les contacts </a:t>
            </a:r>
            <a:r>
              <a:rPr lang="fr-FR" sz="1600" dirty="0" err="1">
                <a:solidFill>
                  <a:srgbClr val="0070C0"/>
                </a:solidFill>
                <a:latin typeface="+mj-lt"/>
              </a:rPr>
              <a:t>Googole</a:t>
            </a:r>
            <a:r>
              <a:rPr lang="fr-FR" sz="1600" dirty="0">
                <a:solidFill>
                  <a:srgbClr val="0070C0"/>
                </a:solidFill>
                <a:latin typeface="+mj-lt"/>
              </a:rPr>
              <a:t>/Microsoft</a:t>
            </a: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4350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A8567-9295-9775-16F9-F0820DD7F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350CF4F-5AFF-6743-64AA-77FEB71D4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677" y="2997729"/>
            <a:ext cx="4636003" cy="34319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8580F6C-A5F8-DBEC-450E-EEE6779A7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791" y="1864153"/>
            <a:ext cx="5285064" cy="1133576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C9ED4680-0087-A445-D041-18D3CDB62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COMMANDE DE FICHIER SON PAR L’IA</a:t>
            </a: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D4E3C1F3-2C59-3EBC-FC76-48E7F9105AA2}"/>
              </a:ext>
            </a:extLst>
          </p:cNvPr>
          <p:cNvSpPr txBox="1">
            <a:spLocks/>
          </p:cNvSpPr>
          <p:nvPr/>
        </p:nvSpPr>
        <p:spPr>
          <a:xfrm>
            <a:off x="917953" y="3426099"/>
            <a:ext cx="2798370" cy="3711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600" dirty="0" err="1">
                <a:solidFill>
                  <a:srgbClr val="0070C0"/>
                </a:solidFill>
                <a:latin typeface="+mj-lt"/>
              </a:rPr>
              <a:t>Cliquez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sur “Nouvelle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commande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” 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EB2DE5-D569-44C8-E2B9-0F66E538E5C4}"/>
              </a:ext>
            </a:extLst>
          </p:cNvPr>
          <p:cNvSpPr/>
          <p:nvPr/>
        </p:nvSpPr>
        <p:spPr>
          <a:xfrm>
            <a:off x="1073791" y="2490169"/>
            <a:ext cx="795260" cy="232227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5F714D-5314-966B-838A-239C7FE2F0C6}"/>
              </a:ext>
            </a:extLst>
          </p:cNvPr>
          <p:cNvSpPr/>
          <p:nvPr/>
        </p:nvSpPr>
        <p:spPr>
          <a:xfrm>
            <a:off x="2149170" y="2513935"/>
            <a:ext cx="1053458" cy="343949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113ADF8-99C3-9CD7-3C8E-41E1DC08AD9E}"/>
              </a:ext>
            </a:extLst>
          </p:cNvPr>
          <p:cNvCxnSpPr>
            <a:cxnSpLocks/>
          </p:cNvCxnSpPr>
          <p:nvPr/>
        </p:nvCxnSpPr>
        <p:spPr>
          <a:xfrm>
            <a:off x="2407640" y="2765399"/>
            <a:ext cx="0" cy="663601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contenu 3">
            <a:extLst>
              <a:ext uri="{FF2B5EF4-FFF2-40B4-BE49-F238E27FC236}">
                <a16:creationId xmlns:a16="http://schemas.microsoft.com/office/drawing/2014/main" id="{0E1C22B1-27D6-80E2-0903-05A21A3B2458}"/>
              </a:ext>
            </a:extLst>
          </p:cNvPr>
          <p:cNvSpPr txBox="1">
            <a:spLocks/>
          </p:cNvSpPr>
          <p:nvPr/>
        </p:nvSpPr>
        <p:spPr>
          <a:xfrm>
            <a:off x="9011459" y="5275429"/>
            <a:ext cx="2860645" cy="5068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2200" dirty="0" err="1">
                <a:solidFill>
                  <a:srgbClr val="0070C0"/>
                </a:solidFill>
                <a:latin typeface="+mj-lt"/>
              </a:rPr>
              <a:t>Séléctionner</a:t>
            </a:r>
            <a:r>
              <a:rPr lang="en-US" sz="2200" dirty="0">
                <a:solidFill>
                  <a:srgbClr val="0070C0"/>
                </a:solidFill>
                <a:latin typeface="+mj-lt"/>
              </a:rPr>
              <a:t> “Message studio” et </a:t>
            </a:r>
            <a:r>
              <a:rPr lang="en-US" sz="2200" dirty="0" err="1">
                <a:solidFill>
                  <a:srgbClr val="0070C0"/>
                </a:solidFill>
                <a:latin typeface="+mj-lt"/>
              </a:rPr>
              <a:t>cliquez</a:t>
            </a:r>
            <a:r>
              <a:rPr lang="en-US" sz="2200" dirty="0">
                <a:solidFill>
                  <a:srgbClr val="0070C0"/>
                </a:solidFill>
                <a:latin typeface="+mj-lt"/>
              </a:rPr>
              <a:t> sur “</a:t>
            </a:r>
            <a:r>
              <a:rPr lang="en-US" sz="2200" dirty="0" err="1">
                <a:solidFill>
                  <a:srgbClr val="0070C0"/>
                </a:solidFill>
                <a:latin typeface="+mj-lt"/>
              </a:rPr>
              <a:t>valider</a:t>
            </a:r>
            <a:r>
              <a:rPr lang="en-US" sz="2200" dirty="0">
                <a:solidFill>
                  <a:srgbClr val="0070C0"/>
                </a:solidFill>
                <a:latin typeface="+mj-lt"/>
              </a:rPr>
              <a:t> le panier”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sp>
        <p:nvSpPr>
          <p:cNvPr id="23" name="Organigramme : Connecteur 22">
            <a:extLst>
              <a:ext uri="{FF2B5EF4-FFF2-40B4-BE49-F238E27FC236}">
                <a16:creationId xmlns:a16="http://schemas.microsoft.com/office/drawing/2014/main" id="{194573D2-DDD0-B573-59E7-24B8E353781B}"/>
              </a:ext>
            </a:extLst>
          </p:cNvPr>
          <p:cNvSpPr/>
          <p:nvPr/>
        </p:nvSpPr>
        <p:spPr>
          <a:xfrm>
            <a:off x="1869051" y="2200591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4" name="Organigramme : Connecteur 23">
            <a:extLst>
              <a:ext uri="{FF2B5EF4-FFF2-40B4-BE49-F238E27FC236}">
                <a16:creationId xmlns:a16="http://schemas.microsoft.com/office/drawing/2014/main" id="{A1BFCDEB-1804-E55B-569E-E5FC4867AE34}"/>
              </a:ext>
            </a:extLst>
          </p:cNvPr>
          <p:cNvSpPr/>
          <p:nvPr/>
        </p:nvSpPr>
        <p:spPr>
          <a:xfrm>
            <a:off x="9522283" y="6089549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9DF7AA-9C19-07A4-C8BE-05144B21F16F}"/>
              </a:ext>
            </a:extLst>
          </p:cNvPr>
          <p:cNvSpPr/>
          <p:nvPr/>
        </p:nvSpPr>
        <p:spPr>
          <a:xfrm>
            <a:off x="8535686" y="1041569"/>
            <a:ext cx="3168639" cy="822584"/>
          </a:xfrm>
          <a:prstGeom prst="rect">
            <a:avLst/>
          </a:prstGeom>
          <a:solidFill>
            <a:schemeClr val="bg1"/>
          </a:solidFill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22527993-C64D-D632-46F4-DE0A4A9CB162}"/>
              </a:ext>
            </a:extLst>
          </p:cNvPr>
          <p:cNvSpPr txBox="1">
            <a:spLocks/>
          </p:cNvSpPr>
          <p:nvPr/>
        </p:nvSpPr>
        <p:spPr>
          <a:xfrm>
            <a:off x="8755133" y="1075676"/>
            <a:ext cx="2949192" cy="1073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ÉTAPE 1 :</a:t>
            </a:r>
          </a:p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Se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rendre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dans GESTION CENTREX 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1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538998-E665-04D8-BCE1-C936CDC3BB01}"/>
              </a:ext>
            </a:extLst>
          </p:cNvPr>
          <p:cNvSpPr/>
          <p:nvPr/>
        </p:nvSpPr>
        <p:spPr>
          <a:xfrm>
            <a:off x="8084909" y="6138766"/>
            <a:ext cx="1053458" cy="343949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C4E1CD-F26D-05BC-A438-6DD5E45DF19E}"/>
              </a:ext>
            </a:extLst>
          </p:cNvPr>
          <p:cNvSpPr/>
          <p:nvPr/>
        </p:nvSpPr>
        <p:spPr>
          <a:xfrm>
            <a:off x="8933594" y="3456206"/>
            <a:ext cx="2055983" cy="343949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1173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9BD8C-4436-A378-9139-123AC7B2F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6320F8B-7A04-5537-2716-142AD0319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229" y="1348125"/>
            <a:ext cx="6728988" cy="5133205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F687612F-8C05-C308-0558-D618BB9E4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COMMANDE DE FICHIER SON PAR L’IA</a:t>
            </a: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AF8CBA7E-1240-9A75-62F9-B2DEB47FDDBE}"/>
              </a:ext>
            </a:extLst>
          </p:cNvPr>
          <p:cNvSpPr txBox="1">
            <a:spLocks/>
          </p:cNvSpPr>
          <p:nvPr/>
        </p:nvSpPr>
        <p:spPr>
          <a:xfrm>
            <a:off x="5340197" y="4003071"/>
            <a:ext cx="3061983" cy="6643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600" dirty="0" err="1">
                <a:solidFill>
                  <a:srgbClr val="0070C0"/>
                </a:solidFill>
                <a:latin typeface="+mj-lt"/>
              </a:rPr>
              <a:t>Configurez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votre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message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en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y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ajoutant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le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texte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 la langue et le type de voix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172F91-355C-D036-4CC4-D508C5B60771}"/>
              </a:ext>
            </a:extLst>
          </p:cNvPr>
          <p:cNvSpPr/>
          <p:nvPr/>
        </p:nvSpPr>
        <p:spPr>
          <a:xfrm>
            <a:off x="1642229" y="2557574"/>
            <a:ext cx="3500222" cy="3323109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459089-36FE-B2E3-2ADC-3DE6D779809C}"/>
              </a:ext>
            </a:extLst>
          </p:cNvPr>
          <p:cNvSpPr/>
          <p:nvPr/>
        </p:nvSpPr>
        <p:spPr>
          <a:xfrm>
            <a:off x="6654058" y="1696315"/>
            <a:ext cx="1625876" cy="343949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F22625B-68FF-6EE3-5702-16D84C305ADF}"/>
              </a:ext>
            </a:extLst>
          </p:cNvPr>
          <p:cNvCxnSpPr>
            <a:cxnSpLocks/>
          </p:cNvCxnSpPr>
          <p:nvPr/>
        </p:nvCxnSpPr>
        <p:spPr>
          <a:xfrm>
            <a:off x="2407640" y="2765399"/>
            <a:ext cx="0" cy="663601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contenu 3">
            <a:extLst>
              <a:ext uri="{FF2B5EF4-FFF2-40B4-BE49-F238E27FC236}">
                <a16:creationId xmlns:a16="http://schemas.microsoft.com/office/drawing/2014/main" id="{D8844A5D-7EBF-05BB-ED79-4FB9A7F8AC7A}"/>
              </a:ext>
            </a:extLst>
          </p:cNvPr>
          <p:cNvSpPr txBox="1">
            <a:spLocks/>
          </p:cNvSpPr>
          <p:nvPr/>
        </p:nvSpPr>
        <p:spPr>
          <a:xfrm>
            <a:off x="8371217" y="2704059"/>
            <a:ext cx="3168639" cy="5063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dirty="0" err="1">
                <a:solidFill>
                  <a:srgbClr val="0070C0"/>
                </a:solidFill>
                <a:latin typeface="+mj-lt"/>
              </a:rPr>
              <a:t>Cochez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la case et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cliquez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sur “Confirmer”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sp>
        <p:nvSpPr>
          <p:cNvPr id="23" name="Organigramme : Connecteur 22">
            <a:extLst>
              <a:ext uri="{FF2B5EF4-FFF2-40B4-BE49-F238E27FC236}">
                <a16:creationId xmlns:a16="http://schemas.microsoft.com/office/drawing/2014/main" id="{6F428339-5641-73A1-5656-37F790E4D235}"/>
              </a:ext>
            </a:extLst>
          </p:cNvPr>
          <p:cNvSpPr/>
          <p:nvPr/>
        </p:nvSpPr>
        <p:spPr>
          <a:xfrm>
            <a:off x="5002391" y="4103014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4" name="Organigramme : Connecteur 23">
            <a:extLst>
              <a:ext uri="{FF2B5EF4-FFF2-40B4-BE49-F238E27FC236}">
                <a16:creationId xmlns:a16="http://schemas.microsoft.com/office/drawing/2014/main" id="{25A15091-2B6B-42EB-3D40-908D8E7D6919}"/>
              </a:ext>
            </a:extLst>
          </p:cNvPr>
          <p:cNvSpPr/>
          <p:nvPr/>
        </p:nvSpPr>
        <p:spPr>
          <a:xfrm>
            <a:off x="4443391" y="6078513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FB74C6-22B3-3153-8912-3877369A6ECD}"/>
              </a:ext>
            </a:extLst>
          </p:cNvPr>
          <p:cNvSpPr/>
          <p:nvPr/>
        </p:nvSpPr>
        <p:spPr>
          <a:xfrm>
            <a:off x="8535686" y="1041569"/>
            <a:ext cx="3168639" cy="822584"/>
          </a:xfrm>
          <a:prstGeom prst="rect">
            <a:avLst/>
          </a:prstGeom>
          <a:solidFill>
            <a:schemeClr val="bg1"/>
          </a:solidFill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4396FEA6-A45C-6EDE-2A94-3280C375ECC1}"/>
              </a:ext>
            </a:extLst>
          </p:cNvPr>
          <p:cNvSpPr txBox="1">
            <a:spLocks/>
          </p:cNvSpPr>
          <p:nvPr/>
        </p:nvSpPr>
        <p:spPr>
          <a:xfrm>
            <a:off x="8755133" y="1075676"/>
            <a:ext cx="2949192" cy="1073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ÉTAPE 2 :</a:t>
            </a:r>
          </a:p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400" dirty="0" err="1">
                <a:solidFill>
                  <a:srgbClr val="0070C0"/>
                </a:solidFill>
                <a:latin typeface="+mj-lt"/>
              </a:rPr>
              <a:t>Configurer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votre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message studio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1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039CB9-5E06-0D52-3748-8FF2612DD2C1}"/>
              </a:ext>
            </a:extLst>
          </p:cNvPr>
          <p:cNvSpPr/>
          <p:nvPr/>
        </p:nvSpPr>
        <p:spPr>
          <a:xfrm>
            <a:off x="1611265" y="6005439"/>
            <a:ext cx="2339949" cy="343949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C9DE2F-1AB7-B165-A0DD-D46646C5732E}"/>
              </a:ext>
            </a:extLst>
          </p:cNvPr>
          <p:cNvSpPr/>
          <p:nvPr/>
        </p:nvSpPr>
        <p:spPr>
          <a:xfrm>
            <a:off x="5142451" y="1956928"/>
            <a:ext cx="395492" cy="343948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space réservé du contenu 3">
            <a:extLst>
              <a:ext uri="{FF2B5EF4-FFF2-40B4-BE49-F238E27FC236}">
                <a16:creationId xmlns:a16="http://schemas.microsoft.com/office/drawing/2014/main" id="{7C2FCCD4-FDE7-56E1-AD19-9E408A75B80D}"/>
              </a:ext>
            </a:extLst>
          </p:cNvPr>
          <p:cNvSpPr txBox="1">
            <a:spLocks/>
          </p:cNvSpPr>
          <p:nvPr/>
        </p:nvSpPr>
        <p:spPr>
          <a:xfrm>
            <a:off x="4583450" y="5997050"/>
            <a:ext cx="3500222" cy="664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400" dirty="0" err="1">
                <a:solidFill>
                  <a:srgbClr val="0070C0"/>
                </a:solidFill>
                <a:latin typeface="+mj-lt"/>
              </a:rPr>
              <a:t>Générer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le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texte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pour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avoir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un aperçu 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28351B31-459D-514C-D5EB-934ADC41FAA9}"/>
              </a:ext>
            </a:extLst>
          </p:cNvPr>
          <p:cNvSpPr/>
          <p:nvPr/>
        </p:nvSpPr>
        <p:spPr>
          <a:xfrm>
            <a:off x="8091098" y="2714996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CC8A2CF-C074-C70A-FC1B-21AB64589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718" y="2046902"/>
            <a:ext cx="204816" cy="200053"/>
          </a:xfrm>
          <a:prstGeom prst="rect">
            <a:avLst/>
          </a:prstGeom>
        </p:spPr>
      </p:pic>
      <p:sp>
        <p:nvSpPr>
          <p:cNvPr id="28" name="Espace réservé du contenu 3">
            <a:extLst>
              <a:ext uri="{FF2B5EF4-FFF2-40B4-BE49-F238E27FC236}">
                <a16:creationId xmlns:a16="http://schemas.microsoft.com/office/drawing/2014/main" id="{4F3ACCD5-1674-411B-2FA2-DB2699151E47}"/>
              </a:ext>
            </a:extLst>
          </p:cNvPr>
          <p:cNvSpPr txBox="1">
            <a:spLocks/>
          </p:cNvSpPr>
          <p:nvPr/>
        </p:nvSpPr>
        <p:spPr>
          <a:xfrm>
            <a:off x="8645409" y="6023341"/>
            <a:ext cx="3168639" cy="5063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dirty="0" err="1">
                <a:solidFill>
                  <a:srgbClr val="0070C0"/>
                </a:solidFill>
                <a:latin typeface="+mj-lt"/>
              </a:rPr>
              <a:t>Retrouvez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vos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messages studio dans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l’onglet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“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Fichiers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audio”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fr-FR" sz="2400" dirty="0">
              <a:latin typeface="Quell Linear Medium" panose="00000500000000000000" pitchFamily="50" charset="0"/>
            </a:endParaRPr>
          </a:p>
        </p:txBody>
      </p:sp>
      <p:sp>
        <p:nvSpPr>
          <p:cNvPr id="29" name="Organigramme : Connecteur 28">
            <a:extLst>
              <a:ext uri="{FF2B5EF4-FFF2-40B4-BE49-F238E27FC236}">
                <a16:creationId xmlns:a16="http://schemas.microsoft.com/office/drawing/2014/main" id="{994CAD87-6B97-AA73-1CB8-40616A7743E7}"/>
              </a:ext>
            </a:extLst>
          </p:cNvPr>
          <p:cNvSpPr/>
          <p:nvPr/>
        </p:nvSpPr>
        <p:spPr>
          <a:xfrm>
            <a:off x="9949609" y="5738329"/>
            <a:ext cx="280119" cy="232227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102397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42F07A2-A8FC-6ABF-2D55-B5E8DBB8A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919" y="2749165"/>
            <a:ext cx="8417859" cy="13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00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4738A16-A931-CB7C-6383-CCF834B89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98" y="1090982"/>
            <a:ext cx="7781532" cy="4630333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AA84A9-F2BC-47AE-92F1-82FCCA717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D48EAF-8F1A-9C4A-156D-B304E52BE31D}"/>
              </a:ext>
            </a:extLst>
          </p:cNvPr>
          <p:cNvSpPr/>
          <p:nvPr/>
        </p:nvSpPr>
        <p:spPr>
          <a:xfrm>
            <a:off x="978308" y="1285396"/>
            <a:ext cx="3136491" cy="55399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C42DEF-DDBF-18EB-3358-E4319B245A7D}"/>
              </a:ext>
            </a:extLst>
          </p:cNvPr>
          <p:cNvSpPr/>
          <p:nvPr/>
        </p:nvSpPr>
        <p:spPr>
          <a:xfrm>
            <a:off x="4732235" y="1306867"/>
            <a:ext cx="3035204" cy="55399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549B0E-8792-C068-5976-CDE588F8D989}"/>
              </a:ext>
            </a:extLst>
          </p:cNvPr>
          <p:cNvSpPr/>
          <p:nvPr/>
        </p:nvSpPr>
        <p:spPr>
          <a:xfrm>
            <a:off x="978307" y="1901577"/>
            <a:ext cx="3753928" cy="1276241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A14B79-9014-FAF5-BF70-89B01CD70726}"/>
              </a:ext>
            </a:extLst>
          </p:cNvPr>
          <p:cNvSpPr/>
          <p:nvPr/>
        </p:nvSpPr>
        <p:spPr>
          <a:xfrm>
            <a:off x="4732234" y="1877197"/>
            <a:ext cx="3669893" cy="55399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8AF46C-50B4-E6C3-C750-932C5CD1B72F}"/>
              </a:ext>
            </a:extLst>
          </p:cNvPr>
          <p:cNvSpPr/>
          <p:nvPr/>
        </p:nvSpPr>
        <p:spPr>
          <a:xfrm>
            <a:off x="978308" y="3519576"/>
            <a:ext cx="7501457" cy="914401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FB5D73-108C-2761-B3E0-A9B71D201595}"/>
              </a:ext>
            </a:extLst>
          </p:cNvPr>
          <p:cNvSpPr/>
          <p:nvPr/>
        </p:nvSpPr>
        <p:spPr>
          <a:xfrm>
            <a:off x="4896777" y="5021076"/>
            <a:ext cx="3384581" cy="620599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6821955-46A0-2CB7-B79D-CE608992B47B}"/>
              </a:ext>
            </a:extLst>
          </p:cNvPr>
          <p:cNvSpPr/>
          <p:nvPr/>
        </p:nvSpPr>
        <p:spPr>
          <a:xfrm>
            <a:off x="978307" y="4770408"/>
            <a:ext cx="1540606" cy="75194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9F064C63-E3E6-07AF-26C6-138602635DA5}"/>
              </a:ext>
            </a:extLst>
          </p:cNvPr>
          <p:cNvSpPr txBox="1">
            <a:spLocks/>
          </p:cNvSpPr>
          <p:nvPr/>
        </p:nvSpPr>
        <p:spPr>
          <a:xfrm>
            <a:off x="819507" y="369853"/>
            <a:ext cx="8534401" cy="85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>
                <a:solidFill>
                  <a:srgbClr val="0070C0"/>
                </a:solidFill>
              </a:rPr>
              <a:t>Compte </a:t>
            </a:r>
            <a:r>
              <a:rPr lang="fr-FR" b="1" cap="all" dirty="0">
                <a:solidFill>
                  <a:srgbClr val="0070C0"/>
                </a:solidFill>
                <a:sym typeface="Wingdings" panose="05000000000000000000" pitchFamily="2" charset="2"/>
              </a:rPr>
              <a:t>: Paramétrer</a:t>
            </a:r>
            <a:endParaRPr lang="fr-FR" b="1" cap="all" dirty="0">
              <a:solidFill>
                <a:srgbClr val="0070C0"/>
              </a:solidFill>
            </a:endParaRPr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ECFA0BEC-3380-D1FF-2989-22249FEC8526}"/>
              </a:ext>
            </a:extLst>
          </p:cNvPr>
          <p:cNvSpPr/>
          <p:nvPr/>
        </p:nvSpPr>
        <p:spPr>
          <a:xfrm>
            <a:off x="3944357" y="1192079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1" name="Organigramme : Connecteur 20">
            <a:extLst>
              <a:ext uri="{FF2B5EF4-FFF2-40B4-BE49-F238E27FC236}">
                <a16:creationId xmlns:a16="http://schemas.microsoft.com/office/drawing/2014/main" id="{045A554A-9080-A8FA-0706-D1D10A369D74}"/>
              </a:ext>
            </a:extLst>
          </p:cNvPr>
          <p:cNvSpPr/>
          <p:nvPr/>
        </p:nvSpPr>
        <p:spPr>
          <a:xfrm>
            <a:off x="3902997" y="1887757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3" name="Organigramme : Connecteur 22">
            <a:extLst>
              <a:ext uri="{FF2B5EF4-FFF2-40B4-BE49-F238E27FC236}">
                <a16:creationId xmlns:a16="http://schemas.microsoft.com/office/drawing/2014/main" id="{758B755A-17FA-2273-7F4B-D575006E61D7}"/>
              </a:ext>
            </a:extLst>
          </p:cNvPr>
          <p:cNvSpPr/>
          <p:nvPr/>
        </p:nvSpPr>
        <p:spPr>
          <a:xfrm>
            <a:off x="7713507" y="1182037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4" name="Organigramme : Connecteur 23">
            <a:extLst>
              <a:ext uri="{FF2B5EF4-FFF2-40B4-BE49-F238E27FC236}">
                <a16:creationId xmlns:a16="http://schemas.microsoft.com/office/drawing/2014/main" id="{4E41ADCB-FCB3-00F5-2511-620ED83CEDEE}"/>
              </a:ext>
            </a:extLst>
          </p:cNvPr>
          <p:cNvSpPr/>
          <p:nvPr/>
        </p:nvSpPr>
        <p:spPr>
          <a:xfrm>
            <a:off x="8078136" y="1638104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id="{831C09FF-F7BF-1BE8-ECB2-E6D9C254F2E3}"/>
              </a:ext>
            </a:extLst>
          </p:cNvPr>
          <p:cNvSpPr/>
          <p:nvPr/>
        </p:nvSpPr>
        <p:spPr>
          <a:xfrm>
            <a:off x="978307" y="3336952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9" name="Organigramme : Connecteur 28">
            <a:extLst>
              <a:ext uri="{FF2B5EF4-FFF2-40B4-BE49-F238E27FC236}">
                <a16:creationId xmlns:a16="http://schemas.microsoft.com/office/drawing/2014/main" id="{59BAEBE6-233A-829F-C9EC-DD7B0F755080}"/>
              </a:ext>
            </a:extLst>
          </p:cNvPr>
          <p:cNvSpPr/>
          <p:nvPr/>
        </p:nvSpPr>
        <p:spPr>
          <a:xfrm>
            <a:off x="4832826" y="4770408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30" name="Organigramme : Connecteur 29">
            <a:extLst>
              <a:ext uri="{FF2B5EF4-FFF2-40B4-BE49-F238E27FC236}">
                <a16:creationId xmlns:a16="http://schemas.microsoft.com/office/drawing/2014/main" id="{7E97BCB9-3042-9AB5-42A2-AF6A9E73A57D}"/>
              </a:ext>
            </a:extLst>
          </p:cNvPr>
          <p:cNvSpPr/>
          <p:nvPr/>
        </p:nvSpPr>
        <p:spPr>
          <a:xfrm>
            <a:off x="2455221" y="4556242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831B8EE-F4A9-823E-6DEA-1F286201D92D}"/>
              </a:ext>
            </a:extLst>
          </p:cNvPr>
          <p:cNvSpPr txBox="1"/>
          <p:nvPr/>
        </p:nvSpPr>
        <p:spPr>
          <a:xfrm>
            <a:off x="9086750" y="1417767"/>
            <a:ext cx="2432649" cy="3016210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Enregistrement automatique </a:t>
            </a:r>
            <a:br>
              <a:rPr lang="fr-FR" sz="1000" dirty="0">
                <a:solidFill>
                  <a:srgbClr val="0070C0"/>
                </a:solidFill>
              </a:rPr>
            </a:br>
            <a:r>
              <a:rPr lang="fr-FR" sz="1000" dirty="0">
                <a:solidFill>
                  <a:srgbClr val="0070C0"/>
                </a:solidFill>
              </a:rPr>
              <a:t>ou manuel des appels.</a:t>
            </a:r>
          </a:p>
          <a:p>
            <a:pPr marL="228600" indent="-228600">
              <a:buFont typeface="+mj-lt"/>
              <a:buAutoNum type="arabicPeriod"/>
            </a:pPr>
            <a:endParaRPr lang="fr-FR" sz="1000" dirty="0">
              <a:solidFill>
                <a:srgbClr val="0070C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Activation des enregistrements d’appels.</a:t>
            </a:r>
          </a:p>
          <a:p>
            <a:pPr marL="228600" indent="-228600">
              <a:buFont typeface="+mj-lt"/>
              <a:buAutoNum type="arabicPeriod"/>
            </a:pPr>
            <a:endParaRPr lang="fr-FR" sz="1000" dirty="0">
              <a:solidFill>
                <a:srgbClr val="0070C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Temps de sonnerie du poste avant bascule vers la messagerie.</a:t>
            </a:r>
          </a:p>
          <a:p>
            <a:pPr marL="228600" indent="-228600">
              <a:buFont typeface="+mj-lt"/>
              <a:buAutoNum type="arabicPeriod"/>
            </a:pPr>
            <a:endParaRPr lang="fr-FR" sz="1000" dirty="0">
              <a:solidFill>
                <a:srgbClr val="0070C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Message réglementaire diffusé avant enregistrement des appels.</a:t>
            </a:r>
          </a:p>
          <a:p>
            <a:pPr marL="228600" indent="-228600">
              <a:buFont typeface="+mj-lt"/>
              <a:buAutoNum type="arabicPeriod"/>
            </a:pPr>
            <a:endParaRPr lang="fr-FR" sz="1000" dirty="0">
              <a:solidFill>
                <a:srgbClr val="0070C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Synchronisation de votre licence hubspot pour la remonté de fiche.</a:t>
            </a:r>
          </a:p>
          <a:p>
            <a:pPr marL="228600" indent="-228600">
              <a:buFont typeface="+mj-lt"/>
              <a:buAutoNum type="arabicPeriod"/>
            </a:pPr>
            <a:endParaRPr lang="fr-FR" sz="1000" dirty="0">
              <a:solidFill>
                <a:srgbClr val="0070C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Installer l’application sur votre bureau.</a:t>
            </a:r>
          </a:p>
          <a:p>
            <a:pPr marL="228600" indent="-228600">
              <a:buFont typeface="+mj-lt"/>
              <a:buAutoNum type="arabicPeriod"/>
            </a:pPr>
            <a:endParaRPr lang="fr-FR" sz="1000" dirty="0">
              <a:solidFill>
                <a:srgbClr val="0070C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Enregistrer pour valider les modifications.</a:t>
            </a:r>
          </a:p>
        </p:txBody>
      </p:sp>
    </p:spTree>
    <p:extLst>
      <p:ext uri="{BB962C8B-B14F-4D97-AF65-F5344CB8AC3E}">
        <p14:creationId xmlns:p14="http://schemas.microsoft.com/office/powerpoint/2010/main" val="332645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91738B0-262B-D0F2-08CF-ABE792DB0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57"/>
          <a:stretch/>
        </p:blipFill>
        <p:spPr>
          <a:xfrm>
            <a:off x="964686" y="1347512"/>
            <a:ext cx="9420885" cy="39232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AA84A9-F2BC-47AE-92F1-82FCCA717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057DEF-C22E-C015-148D-A715F94F0A91}"/>
              </a:ext>
            </a:extLst>
          </p:cNvPr>
          <p:cNvSpPr/>
          <p:nvPr/>
        </p:nvSpPr>
        <p:spPr>
          <a:xfrm>
            <a:off x="964686" y="1399507"/>
            <a:ext cx="504083" cy="3922472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D4A6CB-B70A-17B7-04ED-11562663EF72}"/>
              </a:ext>
            </a:extLst>
          </p:cNvPr>
          <p:cNvSpPr/>
          <p:nvPr/>
        </p:nvSpPr>
        <p:spPr>
          <a:xfrm>
            <a:off x="1541926" y="1717626"/>
            <a:ext cx="1482179" cy="1418573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B0018F-323F-FD20-A495-126C777CECD0}"/>
              </a:ext>
            </a:extLst>
          </p:cNvPr>
          <p:cNvSpPr/>
          <p:nvPr/>
        </p:nvSpPr>
        <p:spPr>
          <a:xfrm>
            <a:off x="1541926" y="3173828"/>
            <a:ext cx="1482179" cy="928388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A1F90B-FBE5-7E4A-FC81-521E21BB8FAC}"/>
              </a:ext>
            </a:extLst>
          </p:cNvPr>
          <p:cNvSpPr/>
          <p:nvPr/>
        </p:nvSpPr>
        <p:spPr>
          <a:xfrm>
            <a:off x="3136358" y="1717626"/>
            <a:ext cx="6326424" cy="2384590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825E65D-A2B0-A6B4-01D7-89539E765699}"/>
              </a:ext>
            </a:extLst>
          </p:cNvPr>
          <p:cNvSpPr txBox="1">
            <a:spLocks/>
          </p:cNvSpPr>
          <p:nvPr/>
        </p:nvSpPr>
        <p:spPr>
          <a:xfrm>
            <a:off x="819507" y="369853"/>
            <a:ext cx="8534401" cy="7152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>
                <a:solidFill>
                  <a:srgbClr val="0070C0"/>
                </a:solidFill>
              </a:rPr>
              <a:t>TABLEAU DE BORD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32C3300-8DD6-2C4F-D186-81DB9B6F4CB4}"/>
              </a:ext>
            </a:extLst>
          </p:cNvPr>
          <p:cNvSpPr txBox="1"/>
          <p:nvPr/>
        </p:nvSpPr>
        <p:spPr>
          <a:xfrm>
            <a:off x="4270180" y="5339205"/>
            <a:ext cx="2432649" cy="1323439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Menu général.</a:t>
            </a:r>
          </a:p>
          <a:p>
            <a:pPr marL="228600" indent="-228600">
              <a:buFont typeface="+mj-lt"/>
              <a:buAutoNum type="arabicPeriod"/>
            </a:pPr>
            <a:endParaRPr lang="fr-FR" sz="1000" dirty="0">
              <a:solidFill>
                <a:srgbClr val="0070C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Configuration du poste téléphonique.</a:t>
            </a:r>
          </a:p>
          <a:p>
            <a:pPr marL="228600" indent="-228600">
              <a:buFont typeface="+mj-lt"/>
              <a:buAutoNum type="arabicPeriod"/>
            </a:pPr>
            <a:endParaRPr lang="fr-FR" sz="1000" dirty="0">
              <a:solidFill>
                <a:srgbClr val="0070C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Visibilité sur les contacts internes et externes.</a:t>
            </a:r>
          </a:p>
          <a:p>
            <a:pPr marL="228600" indent="-228600">
              <a:buFont typeface="+mj-lt"/>
              <a:buAutoNum type="arabicPeriod"/>
            </a:pPr>
            <a:endParaRPr lang="fr-FR" sz="1000" dirty="0">
              <a:solidFill>
                <a:srgbClr val="0070C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000" dirty="0">
                <a:solidFill>
                  <a:srgbClr val="0070C0"/>
                </a:solidFill>
              </a:rPr>
              <a:t>Salle de conférence.</a:t>
            </a:r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A8EDDD98-C10B-9B9F-3706-FC431E8E07B5}"/>
              </a:ext>
            </a:extLst>
          </p:cNvPr>
          <p:cNvSpPr/>
          <p:nvPr/>
        </p:nvSpPr>
        <p:spPr>
          <a:xfrm>
            <a:off x="1160252" y="1137116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898228B4-3D24-A71F-F99D-FD2A9F8D8C5C}"/>
              </a:ext>
            </a:extLst>
          </p:cNvPr>
          <p:cNvSpPr/>
          <p:nvPr/>
        </p:nvSpPr>
        <p:spPr>
          <a:xfrm>
            <a:off x="2685658" y="1347512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F17D2D68-47B3-F920-0998-3045D26D21F8}"/>
              </a:ext>
            </a:extLst>
          </p:cNvPr>
          <p:cNvSpPr/>
          <p:nvPr/>
        </p:nvSpPr>
        <p:spPr>
          <a:xfrm>
            <a:off x="2148547" y="4190179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B52B65A0-FD13-99C2-F5AB-BF56F9070F86}"/>
              </a:ext>
            </a:extLst>
          </p:cNvPr>
          <p:cNvSpPr/>
          <p:nvPr/>
        </p:nvSpPr>
        <p:spPr>
          <a:xfrm>
            <a:off x="9600795" y="2289321"/>
            <a:ext cx="308517" cy="275182"/>
          </a:xfrm>
          <a:prstGeom prst="flowChartConnector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9440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FF4620-F916-BC28-2E3D-E185458A3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183E620-FF09-5443-8B15-D53B54E05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252" y="1529011"/>
            <a:ext cx="10383915" cy="34485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E02582F-14B6-DCD3-5DA6-EBCAF7456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312" y="6221895"/>
            <a:ext cx="1911667" cy="3087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45A1B9-38F3-0AB2-6B3B-B84C90B1E9B8}"/>
              </a:ext>
            </a:extLst>
          </p:cNvPr>
          <p:cNvSpPr/>
          <p:nvPr/>
        </p:nvSpPr>
        <p:spPr>
          <a:xfrm>
            <a:off x="2123297" y="2615214"/>
            <a:ext cx="308517" cy="275182"/>
          </a:xfrm>
          <a:prstGeom prst="rect">
            <a:avLst/>
          </a:prstGeom>
          <a:noFill/>
          <a:ln w="28575">
            <a:solidFill>
              <a:srgbClr val="78C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3868B563-B3B1-EE16-4CD2-E880F12C3589}"/>
              </a:ext>
            </a:extLst>
          </p:cNvPr>
          <p:cNvSpPr txBox="1">
            <a:spLocks/>
          </p:cNvSpPr>
          <p:nvPr/>
        </p:nvSpPr>
        <p:spPr>
          <a:xfrm>
            <a:off x="819507" y="369853"/>
            <a:ext cx="8534401" cy="7152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>
                <a:solidFill>
                  <a:srgbClr val="0070C0"/>
                </a:solidFill>
              </a:rPr>
              <a:t>MODE Ne pas déranger (NPD)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38D68E8-0824-7651-F3CB-3B6F4FC5A3AB}"/>
              </a:ext>
            </a:extLst>
          </p:cNvPr>
          <p:cNvSpPr txBox="1"/>
          <p:nvPr/>
        </p:nvSpPr>
        <p:spPr>
          <a:xfrm>
            <a:off x="1512644" y="5328989"/>
            <a:ext cx="4839565" cy="523220"/>
          </a:xfrm>
          <a:prstGeom prst="rect">
            <a:avLst/>
          </a:prstGeom>
          <a:noFill/>
          <a:ln>
            <a:solidFill>
              <a:srgbClr val="78C6C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70C0"/>
                </a:solidFill>
              </a:rPr>
              <a:t>Activez le mode NPD pour redirigez directement vos appels vers la messagerie pour éviter tout dérangement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7C09B47-8B81-9D3B-0CDE-7E1664C7917E}"/>
              </a:ext>
            </a:extLst>
          </p:cNvPr>
          <p:cNvCxnSpPr>
            <a:cxnSpLocks/>
          </p:cNvCxnSpPr>
          <p:nvPr/>
        </p:nvCxnSpPr>
        <p:spPr>
          <a:xfrm>
            <a:off x="2285944" y="2882007"/>
            <a:ext cx="1268436" cy="2386279"/>
          </a:xfrm>
          <a:prstGeom prst="straightConnector1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986565"/>
      </p:ext>
    </p:extLst>
  </p:cSld>
  <p:clrMapOvr>
    <a:masterClrMapping/>
  </p:clrMapOvr>
</p:sld>
</file>

<file path=ppt/theme/theme1.xml><?xml version="1.0" encoding="utf-8"?>
<a:theme xmlns:a="http://schemas.openxmlformats.org/drawingml/2006/main" name="cadre">
  <a:themeElements>
    <a:clrScheme name="Personnalisé 3">
      <a:dk1>
        <a:srgbClr val="00B0F0"/>
      </a:dk1>
      <a:lt1>
        <a:sysClr val="window" lastClr="FFFFFF"/>
      </a:lt1>
      <a:dk2>
        <a:srgbClr val="00B0F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00B0F0"/>
      </a:hlink>
      <a:folHlink>
        <a:srgbClr val="B162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Cadra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dre" id="{85F273B2-24D7-4A34-8446-E11BDE477B65}" vid="{CE16B660-673B-4C0E-9749-4D32355B38B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nalisé 3">
    <a:dk1>
      <a:srgbClr val="00B0F0"/>
    </a:dk1>
    <a:lt1>
      <a:sysClr val="window" lastClr="FFFFFF"/>
    </a:lt1>
    <a:dk2>
      <a:srgbClr val="00B0F0"/>
    </a:dk2>
    <a:lt2>
      <a:srgbClr val="EBE7DD"/>
    </a:lt2>
    <a:accent1>
      <a:srgbClr val="69A1AB"/>
    </a:accent1>
    <a:accent2>
      <a:srgbClr val="F2C418"/>
    </a:accent2>
    <a:accent3>
      <a:srgbClr val="87492C"/>
    </a:accent3>
    <a:accent4>
      <a:srgbClr val="4A845E"/>
    </a:accent4>
    <a:accent5>
      <a:srgbClr val="DC9528"/>
    </a:accent5>
    <a:accent6>
      <a:srgbClr val="9A5D78"/>
    </a:accent6>
    <a:hlink>
      <a:srgbClr val="00B0F0"/>
    </a:hlink>
    <a:folHlink>
      <a:srgbClr val="B162A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3985</TotalTime>
  <Words>3516</Words>
  <Application>Microsoft Office PowerPoint</Application>
  <PresentationFormat>Grand écran</PresentationFormat>
  <Paragraphs>832</Paragraphs>
  <Slides>68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77" baseType="lpstr">
      <vt:lpstr>Arial</vt:lpstr>
      <vt:lpstr>Calibri</vt:lpstr>
      <vt:lpstr>Calibri Light</vt:lpstr>
      <vt:lpstr>Candara</vt:lpstr>
      <vt:lpstr>Franklin Gothic Book</vt:lpstr>
      <vt:lpstr>Networth Medium</vt:lpstr>
      <vt:lpstr>Quell Linear Medium</vt:lpstr>
      <vt:lpstr>Wingdings</vt:lpstr>
      <vt:lpstr>cadre</vt:lpstr>
      <vt:lpstr>Présentation PowerPoint</vt:lpstr>
      <vt:lpstr>Présentation PowerPoint</vt:lpstr>
      <vt:lpstr>Standard virtualisé</vt:lpstr>
      <vt:lpstr>Compte : Paramétrer</vt:lpstr>
      <vt:lpstr>Compte : Paramétrer</vt:lpstr>
      <vt:lpstr>Compte : Paramétrer</vt:lpstr>
      <vt:lpstr>Présentation PowerPoint</vt:lpstr>
      <vt:lpstr>Présentation PowerPoint</vt:lpstr>
      <vt:lpstr>Présentation PowerPoint</vt:lpstr>
      <vt:lpstr>Présentation PowerPoint</vt:lpstr>
      <vt:lpstr>CONFIGURATION DU STATUT</vt:lpstr>
      <vt:lpstr>POSTE TÉLÉPHONIQUE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Transférer : paramétrer</vt:lpstr>
      <vt:lpstr>Appels</vt:lpstr>
      <vt:lpstr>Appel vidéo inter cely*</vt:lpstr>
      <vt:lpstr>Partage d’écran en appel*</vt:lpstr>
      <vt:lpstr>Partage d’écran en appel*</vt:lpstr>
      <vt:lpstr>Partage d’écran en appel*</vt:lpstr>
      <vt:lpstr>Conférences audio Visio : paramétrer</vt:lpstr>
      <vt:lpstr>Conférences audio Visio</vt:lpstr>
      <vt:lpstr>Conférences visio</vt:lpstr>
      <vt:lpstr>Conférences visio : OPTIONS</vt:lpstr>
      <vt:lpstr>Conférences visio : partage d’écran</vt:lpstr>
      <vt:lpstr>Conférences visio : tableau blanc</vt:lpstr>
      <vt:lpstr>Messagerie vocale : consulter</vt:lpstr>
      <vt:lpstr>Messagerie vocale : paramétrer</vt:lpstr>
      <vt:lpstr>TCHAT : messagerie interne</vt:lpstr>
      <vt:lpstr>TCHAT : messagerie interne</vt:lpstr>
      <vt:lpstr>Enregistrement d’un appel en softphone</vt:lpstr>
      <vt:lpstr>Fax</vt:lpstr>
      <vt:lpstr>Statistiques : Résumé</vt:lpstr>
      <vt:lpstr>Statistiques : rapport calendaire</vt:lpstr>
      <vt:lpstr>Statistiques : rapport des files d’attente</vt:lpstr>
      <vt:lpstr>sms</vt:lpstr>
      <vt:lpstr>Configuration administrateur</vt:lpstr>
      <vt:lpstr>Menu vocal : création</vt:lpstr>
      <vt:lpstr>Menu vocal : création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EXTENSION CHROME</vt:lpstr>
      <vt:lpstr>EXTENSION CHROME exemple 1: site internet</vt:lpstr>
      <vt:lpstr>EXTENSION CHROME exemple 2: faîtes vos campagnes phoning facilement avec vos logiciels en ligne</vt:lpstr>
      <vt:lpstr>EXTENSION CHROME</vt:lpstr>
      <vt:lpstr>EXTENSION OUTLOOK</vt:lpstr>
      <vt:lpstr>EXTENSION OUTLOOK</vt:lpstr>
      <vt:lpstr>AJOUT D’UN ADMINISTRATEUR</vt:lpstr>
      <vt:lpstr>AJOUT D’UN ADMINISTRATEUR</vt:lpstr>
      <vt:lpstr>RETROUVER TOUT VOS CONTACTS </vt:lpstr>
      <vt:lpstr>RETROUVER TOUT VOS CONTACTS </vt:lpstr>
      <vt:lpstr>COMMANDE DE FICHIER SON PAR L’IA</vt:lpstr>
      <vt:lpstr>COMMANDE DE FICHIER SON PAR L’IA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Edith De Montgolfier</dc:creator>
  <cp:keywords>Guide Cely</cp:keywords>
  <cp:lastModifiedBy>Edith De Montgolfier</cp:lastModifiedBy>
  <cp:revision>377</cp:revision>
  <cp:lastPrinted>2022-12-28T09:49:05Z</cp:lastPrinted>
  <dcterms:created xsi:type="dcterms:W3CDTF">2021-09-30T07:41:55Z</dcterms:created>
  <dcterms:modified xsi:type="dcterms:W3CDTF">2025-05-07T07:41:39Z</dcterms:modified>
</cp:coreProperties>
</file>